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11" r:id="rId2"/>
    <p:sldId id="307" r:id="rId3"/>
    <p:sldId id="356" r:id="rId4"/>
    <p:sldId id="259" r:id="rId5"/>
    <p:sldId id="329" r:id="rId6"/>
    <p:sldId id="332" r:id="rId7"/>
    <p:sldId id="334" r:id="rId8"/>
    <p:sldId id="338" r:id="rId9"/>
    <p:sldId id="350" r:id="rId10"/>
    <p:sldId id="345" r:id="rId11"/>
    <p:sldId id="346" r:id="rId12"/>
    <p:sldId id="351" r:id="rId13"/>
    <p:sldId id="352" r:id="rId14"/>
    <p:sldId id="353" r:id="rId15"/>
    <p:sldId id="354" r:id="rId16"/>
    <p:sldId id="342" r:id="rId17"/>
    <p:sldId id="264" r:id="rId18"/>
    <p:sldId id="349" r:id="rId19"/>
    <p:sldId id="344" r:id="rId20"/>
    <p:sldId id="343" r:id="rId21"/>
    <p:sldId id="271" r:id="rId22"/>
    <p:sldId id="324" r:id="rId23"/>
    <p:sldId id="276" r:id="rId24"/>
    <p:sldId id="277" r:id="rId25"/>
    <p:sldId id="279" r:id="rId26"/>
    <p:sldId id="347" r:id="rId27"/>
    <p:sldId id="280" r:id="rId28"/>
    <p:sldId id="286" r:id="rId29"/>
    <p:sldId id="287" r:id="rId30"/>
    <p:sldId id="358" r:id="rId31"/>
    <p:sldId id="288" r:id="rId32"/>
    <p:sldId id="357" r:id="rId33"/>
    <p:sldId id="293" r:id="rId34"/>
    <p:sldId id="289" r:id="rId35"/>
    <p:sldId id="359" r:id="rId36"/>
    <p:sldId id="355" r:id="rId37"/>
    <p:sldId id="301" r:id="rId38"/>
    <p:sldId id="312" r:id="rId39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801" userDrawn="1">
          <p15:clr>
            <a:srgbClr val="A4A3A4"/>
          </p15:clr>
        </p15:guide>
        <p15:guide id="3" pos="279" userDrawn="1">
          <p15:clr>
            <a:srgbClr val="A4A3A4"/>
          </p15:clr>
        </p15:guide>
        <p15:guide id="5" orient="horz" pos="4042" userDrawn="1">
          <p15:clr>
            <a:srgbClr val="A4A3A4"/>
          </p15:clr>
        </p15:guide>
        <p15:guide id="13" orient="horz" pos="232" userDrawn="1">
          <p15:clr>
            <a:srgbClr val="A4A3A4"/>
          </p15:clr>
        </p15:guide>
        <p15:guide id="15" pos="7378" userDrawn="1">
          <p15:clr>
            <a:srgbClr val="A4A3A4"/>
          </p15:clr>
        </p15:guide>
        <p15:guide id="16" pos="2615" userDrawn="1">
          <p15:clr>
            <a:srgbClr val="A4A3A4"/>
          </p15:clr>
        </p15:guide>
        <p15:guide id="17" pos="5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9596"/>
    <a:srgbClr val="0083CB"/>
    <a:srgbClr val="043BC9"/>
    <a:srgbClr val="E1DDDA"/>
    <a:srgbClr val="1A9D3D"/>
    <a:srgbClr val="393D3E"/>
    <a:srgbClr val="009688"/>
    <a:srgbClr val="2D7553"/>
    <a:srgbClr val="757575"/>
    <a:srgbClr val="BDB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74" autoAdjust="0"/>
    <p:restoredTop sz="95033" autoAdjust="0"/>
  </p:normalViewPr>
  <p:slideViewPr>
    <p:cSldViewPr snapToGrid="0" showGuides="1">
      <p:cViewPr varScale="1">
        <p:scale>
          <a:sx n="115" d="100"/>
          <a:sy n="115" d="100"/>
        </p:scale>
        <p:origin x="552" y="96"/>
      </p:cViewPr>
      <p:guideLst>
        <p:guide pos="801"/>
        <p:guide pos="279"/>
        <p:guide orient="horz" pos="4042"/>
        <p:guide orient="horz" pos="232"/>
        <p:guide pos="7378"/>
        <p:guide pos="2615"/>
        <p:guide pos="5183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7C-4F52-B327-D8B8A5C635E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7C-4F52-B327-D8B8A5C635ED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57C-4F52-B327-D8B8A5C635ED}"/>
              </c:ext>
            </c:extLst>
          </c:dPt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505</c:v>
                </c:pt>
                <c:pt idx="1">
                  <c:v>82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57C-4F52-B327-D8B8A5C635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2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701845711249E-2"/>
          <c:y val="2.578124841404722E-2"/>
          <c:w val="0.87655865513205089"/>
          <c:h val="0.650781271482451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1A9D3D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10641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FE-4633-9708-3DD4A26575B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419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FFE-4633-9708-3DD4A26575B8}"/>
                </c:ext>
              </c:extLst>
            </c:dLbl>
            <c:dLbl>
              <c:idx val="2"/>
              <c:layout>
                <c:manualLayout>
                  <c:x val="-3.8431895814944809E-3"/>
                  <c:y val="-4.417308042147647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96-40B0-B170-F0F2257914B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179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FE-4633-9708-3DD4A26575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Montserrat ExtraBold" panose="000009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3</c:v>
                </c:pt>
                <c:pt idx="2">
                  <c:v>Категория 4</c:v>
                </c:pt>
                <c:pt idx="3">
                  <c:v>Категория 6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1893</c:v>
                </c:pt>
                <c:pt idx="1">
                  <c:v>185</c:v>
                </c:pt>
                <c:pt idx="2">
                  <c:v>52</c:v>
                </c:pt>
                <c:pt idx="3">
                  <c:v>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B6-4CB0-9230-03AADB62DD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11447504"/>
        <c:axId val="1311433776"/>
      </c:barChart>
      <c:catAx>
        <c:axId val="131144750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311433776"/>
        <c:crosses val="autoZero"/>
        <c:auto val="1"/>
        <c:lblAlgn val="ctr"/>
        <c:lblOffset val="100"/>
        <c:noMultiLvlLbl val="0"/>
      </c:catAx>
      <c:valAx>
        <c:axId val="131143377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1311447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59494-0EA0-4DA8-9F52-4487CB32B77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74B5F-5A04-4A7D-856E-22B04ADEA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393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74B5F-5A04-4A7D-856E-22B04ADEA36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010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74B5F-5A04-4A7D-856E-22B04ADEA36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842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74B5F-5A04-4A7D-856E-22B04ADEA36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733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74B5F-5A04-4A7D-856E-22B04ADEA36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697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4881F-9236-466C-87B3-C799B1B58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7DC606-6B04-433C-8CF6-9249A6F19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5AC25-2D97-4017-A735-E07B1BAC2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C0D0-AC77-46A6-A0EF-F7A099F8AC8E}" type="datetime1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C3C0F4-1775-4AD5-A3CD-7D68E1AF9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D3B0E-5077-4624-BE9B-C457DF91C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99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F704C-0B7A-45BC-AF11-35839EDFF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C3DDDD-330C-45E9-9A1D-F2C80EFDD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055F2-D717-4A59-BB4B-14C2B61C2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596B3-DE49-4989-8510-840FC0DA37C3}" type="datetime1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1C7D5B-8D9D-48F9-B4B4-B25F07AA6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AD15C5-22A2-433C-AB75-BBC6CE0D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311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487596-7ED8-4ED5-A802-FC75DA8E8C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6B295-57BC-4E13-B4C1-6EB35F14B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2303FD-FD31-439B-A4E3-ED9C234EA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8709-DF68-45B7-94B8-DE60554752AB}" type="datetime1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8B4A15-85A3-4506-8CB5-93A61934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0C455C-6CAC-449F-97C2-6EFA7AD3D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415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4ED65-94F8-4967-B13E-85AC74074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73EB9B-9744-4DF1-8142-AB852FF49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904CDF-D05D-4765-8159-FCF00957D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7C11-CA79-4811-9A5E-1D1E8A041767}" type="datetime1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12E1FE-F6E1-4782-82FD-50B4865CA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65D037-C66F-48EE-B35F-5FD20E61C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417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D106A-C8E5-45FF-8861-A0B4738CD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416531-4283-4053-A0DB-63D4D7B6A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A6607F-37BD-467F-8BB7-9B601F55C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30B2-D617-4B71-A9CF-0687667C047D}" type="datetime1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CD9D4-BDB4-4919-AC8F-280FC232C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333D60-8113-461E-8C86-0675B93F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02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6DD181-C561-4DA2-9F5E-B04409D81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B401E-AE2C-4A0F-B8CF-B37C05A13D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12DBD3-3693-49B4-A1DD-F680655A5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D32FDD-C95A-4305-B282-DE977ED9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D18C-6CBC-4C25-B125-AE80FFE52DE8}" type="datetime1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471EEC-2E5B-4E8C-B743-B5EF2898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27C23D-68F7-400B-9BF3-05900AEB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15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1963C-CE57-4ABE-AB7E-8401F8500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E0C813-5215-49FB-B32E-9FD0668AF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E167B4-5FD8-417A-A167-224669D38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01FE61-9A08-49A1-AD4B-9F0D40DF00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14FA9A-F924-4046-A068-BDFA604261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36CF1F1-15BE-4041-A9C5-4569374C0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045FA-5205-46AA-B939-3FB922CB72AF}" type="datetime1">
              <a:rPr lang="ru-RU" smtClean="0"/>
              <a:t>21.03.2024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109D14-FEE1-456E-82EA-770B379BB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42346D-9415-4E3C-9F5C-46490A341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50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E5088-F8F4-4E32-BC3B-62B80E4EE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53517D-C8EC-4E52-81B2-7C7A66659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C4AAB-2FDC-4FD0-A73F-1F975C3086A1}" type="datetime1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A7063AF-ABE9-41FA-808A-D19B4C77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78C416-6F9B-426C-A287-B645F6DC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299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1A64EA6-D830-4768-B01A-92A435C83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2E205-F41B-47C5-8430-50265F578B77}" type="datetime1">
              <a:rPr lang="ru-RU" smtClean="0"/>
              <a:t>21.03.2024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2DE96B-75BB-4BE0-986B-24AFC34E9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90A56F-A738-4AC2-9647-25E7DD3F4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47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B04039-7E47-4FC2-8930-219DDC492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6CF23A-39DF-49DD-998F-2EB45B768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F58E67-1D95-4FCA-9F80-F2B6E21D4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491C64-777C-48AB-ACE4-AB7221518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14B1-6C06-4455-B37B-B7E158E751C5}" type="datetime1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B19989-ED39-4D1F-951D-813DC8777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4621E9-94DF-4749-9229-1FFC2952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627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99115A-C5E0-442A-80F3-92A11DF54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B70F940-19F2-4256-99DA-043AFD7221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B29C28-0933-4C73-A856-7C9AD6110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4DF36-E21F-45BB-A788-2F2FE036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89AA-DD72-48D3-8010-53D95B92BA86}" type="datetime1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262983-67B6-4408-AE65-4B6E3CE11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604340-5898-444F-BE64-2A28D125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441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26FEA-4BFD-4470-A569-55EB5EAB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7D2183-EACA-4EDC-89BC-F155B4AA6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3ACD72-73BF-484C-8615-1696292A01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E233E-F135-4B74-87D3-D57171A59F73}" type="datetime1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A7AF76-9DCE-4341-A8BD-189110C93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E2CEAB-8AA3-4C60-91D3-DBF49EE3B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FD39A-19EF-47A9-B1EF-47BF46405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72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f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sv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.png"/><Relationship Id="rId3" Type="http://schemas.openxmlformats.org/officeDocument/2006/relationships/image" Target="../media/image98.png"/><Relationship Id="rId12" Type="http://schemas.openxmlformats.org/officeDocument/2006/relationships/image" Target="../media/image12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00.png"/><Relationship Id="rId15" Type="http://schemas.openxmlformats.org/officeDocument/2006/relationships/image" Target="../media/image103.png"/><Relationship Id="rId10" Type="http://schemas.openxmlformats.org/officeDocument/2006/relationships/image" Target="../media/image126.svg"/><Relationship Id="rId4" Type="http://schemas.openxmlformats.org/officeDocument/2006/relationships/image" Target="../media/image99.png"/><Relationship Id="rId1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23.png"/><Relationship Id="rId3" Type="http://schemas.openxmlformats.org/officeDocument/2006/relationships/image" Target="../media/image119.png"/><Relationship Id="rId12" Type="http://schemas.openxmlformats.org/officeDocument/2006/relationships/image" Target="../media/image122.png"/><Relationship Id="rId17" Type="http://schemas.openxmlformats.org/officeDocument/2006/relationships/image" Target="../media/image6.sv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56.svg"/><Relationship Id="rId5" Type="http://schemas.openxmlformats.org/officeDocument/2006/relationships/image" Target="../media/image10.svg"/><Relationship Id="rId10" Type="http://schemas.openxmlformats.org/officeDocument/2006/relationships/image" Target="../media/image121.png"/><Relationship Id="rId9" Type="http://schemas.openxmlformats.org/officeDocument/2006/relationships/image" Target="../media/image15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jpeg"/><Relationship Id="rId7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28C1B0C-27D1-4ACB-9C7A-A2B0EB419CD2}"/>
              </a:ext>
            </a:extLst>
          </p:cNvPr>
          <p:cNvSpPr txBox="1"/>
          <p:nvPr/>
        </p:nvSpPr>
        <p:spPr>
          <a:xfrm>
            <a:off x="5130558" y="4091699"/>
            <a:ext cx="43039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Отчет главы управы</a:t>
            </a:r>
            <a:endParaRPr lang="ru-RU" sz="20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района Северное Медведково города </a:t>
            </a:r>
            <a:r>
              <a:rPr lang="ru-RU" sz="20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Москвы</a:t>
            </a:r>
            <a:endParaRPr lang="ru-RU" sz="20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00"/>
                </a:solidFill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С.А</a:t>
            </a:r>
            <a:r>
              <a:rPr lang="ru-RU" sz="2000" dirty="0">
                <a:solidFill>
                  <a:srgbClr val="000000"/>
                </a:solidFill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Яровенко</a:t>
            </a:r>
            <a:endParaRPr lang="ru-RU" sz="2000" dirty="0">
              <a:effectLst/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1E631BE-578E-4C19-9F3F-50841629BB94}"/>
              </a:ext>
            </a:extLst>
          </p:cNvPr>
          <p:cNvCxnSpPr>
            <a:cxnSpLocks/>
          </p:cNvCxnSpPr>
          <p:nvPr/>
        </p:nvCxnSpPr>
        <p:spPr>
          <a:xfrm>
            <a:off x="0" y="5780029"/>
            <a:ext cx="225158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9" r="41090" b="-1"/>
          <a:stretch/>
        </p:blipFill>
        <p:spPr>
          <a:xfrm>
            <a:off x="121921" y="75251"/>
            <a:ext cx="4673600" cy="5619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t="2284" r="3397" b="2866"/>
          <a:stretch/>
        </p:blipFill>
        <p:spPr>
          <a:xfrm>
            <a:off x="5954486" y="217617"/>
            <a:ext cx="2656114" cy="3544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1</a:t>
            </a:fld>
            <a:endParaRPr lang="ru-RU" sz="2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896A523-6996-4A68-8A4F-9C0D370D0617}"/>
              </a:ext>
            </a:extLst>
          </p:cNvPr>
          <p:cNvSpPr/>
          <p:nvPr/>
        </p:nvSpPr>
        <p:spPr>
          <a:xfrm>
            <a:off x="9997440" y="0"/>
            <a:ext cx="219456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2E879D-D9D6-4FC4-94AC-A17565D3AF88}"/>
              </a:ext>
            </a:extLst>
          </p:cNvPr>
          <p:cNvSpPr txBox="1"/>
          <p:nvPr/>
        </p:nvSpPr>
        <p:spPr>
          <a:xfrm>
            <a:off x="823964" y="5950851"/>
            <a:ext cx="106382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«О результатах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деятельности управы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района за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2023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год»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" y="0"/>
            <a:ext cx="1623339" cy="201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9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 descr="blob:https://web.whatsapp.com/22d4758c-99b9-42eb-b18a-b51fd617203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2553" y="1366241"/>
            <a:ext cx="5836327" cy="181588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Montserrat ExtraBold" panose="00000900000000000000" pitchFamily="2" charset="-52"/>
              </a:rPr>
              <a:t>240 </a:t>
            </a:r>
            <a:r>
              <a:rPr lang="ru-RU" sz="1600" dirty="0" smtClean="0">
                <a:latin typeface="Montserrat ExtraBold" panose="00000900000000000000" pitchFamily="2" charset="-52"/>
              </a:rPr>
              <a:t>дворовых территорий</a:t>
            </a:r>
            <a:endParaRPr lang="ru-RU" sz="1600" dirty="0">
              <a:latin typeface="Montserrat ExtraBold" panose="00000900000000000000" pitchFamily="2" charset="-52"/>
            </a:endParaRPr>
          </a:p>
          <a:p>
            <a:pPr algn="ctr">
              <a:lnSpc>
                <a:spcPct val="150000"/>
              </a:lnSpc>
            </a:pPr>
            <a:r>
              <a:rPr lang="ru-RU" sz="1600" dirty="0">
                <a:latin typeface="Montserrat ExtraBold" panose="00000900000000000000" pitchFamily="2" charset="-52"/>
              </a:rPr>
              <a:t>Общая уборочная площадь – 1 678 599, 7 кв. м, из них: </a:t>
            </a:r>
          </a:p>
          <a:p>
            <a:pPr algn="ctr">
              <a:lnSpc>
                <a:spcPct val="150000"/>
              </a:lnSpc>
            </a:pPr>
            <a:r>
              <a:rPr lang="ru-RU" sz="1600" dirty="0">
                <a:latin typeface="Montserrat ExtraBold" panose="00000900000000000000" pitchFamily="2" charset="-52"/>
              </a:rPr>
              <a:t>механизированная уборка – 109 591,9 кв. м; ручная уборка – 1 569 007,8 кв. м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40830" y="157710"/>
            <a:ext cx="4850129" cy="21852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Montserrat ExtraBold" panose="00000900000000000000" pitchFamily="2" charset="-52"/>
              </a:rPr>
              <a:t>19 объектов дорожного хозяйства </a:t>
            </a:r>
          </a:p>
          <a:p>
            <a:pPr algn="ctr">
              <a:lnSpc>
                <a:spcPct val="150000"/>
              </a:lnSpc>
            </a:pPr>
            <a:r>
              <a:rPr lang="ru-RU" sz="1600" dirty="0">
                <a:latin typeface="Montserrat ExtraBold" panose="00000900000000000000" pitchFamily="2" charset="-52"/>
              </a:rPr>
              <a:t>Общая площадь объектов 3-й категории – 207 282,9 кв. м. </a:t>
            </a:r>
          </a:p>
          <a:p>
            <a:pPr algn="ctr">
              <a:lnSpc>
                <a:spcPct val="150000"/>
              </a:lnSpc>
            </a:pPr>
            <a:r>
              <a:rPr lang="ru-RU" sz="1600" dirty="0">
                <a:latin typeface="Montserrat ExtraBold" panose="00000900000000000000" pitchFamily="2" charset="-52"/>
              </a:rPr>
              <a:t>Общая площадь 4-й категории - 57 732,9 </a:t>
            </a:r>
            <a:r>
              <a:rPr lang="ru-RU" sz="1600" dirty="0" err="1">
                <a:latin typeface="Montserrat ExtraBold" panose="00000900000000000000" pitchFamily="2" charset="-52"/>
              </a:rPr>
              <a:t>кв.м</a:t>
            </a:r>
            <a:r>
              <a:rPr lang="ru-RU" sz="1600" dirty="0">
                <a:latin typeface="Montserrat ExtraBold" panose="00000900000000000000" pitchFamily="2" charset="-52"/>
              </a:rPr>
              <a:t>. и 1 объект 9-й категории площадью 5 581,3 </a:t>
            </a:r>
            <a:r>
              <a:rPr lang="ru-RU" sz="1600" dirty="0" err="1">
                <a:latin typeface="Montserrat ExtraBold" panose="00000900000000000000" pitchFamily="2" charset="-52"/>
              </a:rPr>
              <a:t>кв.м</a:t>
            </a:r>
            <a:r>
              <a:rPr lang="ru-RU" sz="1600" dirty="0">
                <a:latin typeface="Montserrat ExtraBold" panose="00000900000000000000" pitchFamily="2" charset="-52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4855" y="3232526"/>
            <a:ext cx="452872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Montserrat ExtraBold" panose="00000900000000000000" pitchFamily="2" charset="-52"/>
              </a:rPr>
              <a:t>В уборке территории в зимний период задействовано </a:t>
            </a:r>
            <a:r>
              <a:rPr lang="ru-RU" sz="1600" dirty="0" smtClean="0">
                <a:latin typeface="Montserrat ExtraBold" panose="00000900000000000000" pitchFamily="2" charset="-52"/>
              </a:rPr>
              <a:t>453 человека:</a:t>
            </a:r>
            <a:endParaRPr lang="ru-RU" sz="1600" dirty="0">
              <a:latin typeface="Montserrat ExtraBold" panose="00000900000000000000" pitchFamily="2" charset="-52"/>
            </a:endParaRPr>
          </a:p>
          <a:p>
            <a:pPr algn="just"/>
            <a:r>
              <a:rPr lang="ru-RU" sz="1600" dirty="0">
                <a:latin typeface="Montserrat ExtraBold" panose="00000900000000000000" pitchFamily="2" charset="-52"/>
              </a:rPr>
              <a:t>- </a:t>
            </a:r>
            <a:r>
              <a:rPr lang="ru-RU" sz="1600" dirty="0" smtClean="0">
                <a:latin typeface="Montserrat ExtraBold" panose="00000900000000000000" pitchFamily="2" charset="-52"/>
              </a:rPr>
              <a:t>224 </a:t>
            </a:r>
            <a:r>
              <a:rPr lang="ru-RU" sz="1600" dirty="0">
                <a:latin typeface="Montserrat ExtraBold" panose="00000900000000000000" pitchFamily="2" charset="-52"/>
              </a:rPr>
              <a:t>рабочих комплексной уборки;</a:t>
            </a:r>
          </a:p>
          <a:p>
            <a:pPr algn="just"/>
            <a:r>
              <a:rPr lang="ru-RU" sz="1600" dirty="0">
                <a:latin typeface="Montserrat ExtraBold" panose="00000900000000000000" pitchFamily="2" charset="-52"/>
              </a:rPr>
              <a:t>- </a:t>
            </a:r>
            <a:r>
              <a:rPr lang="ru-RU" sz="1600" dirty="0" smtClean="0">
                <a:latin typeface="Montserrat ExtraBold" panose="00000900000000000000" pitchFamily="2" charset="-52"/>
              </a:rPr>
              <a:t>89 </a:t>
            </a:r>
            <a:r>
              <a:rPr lang="ru-RU" sz="1600" dirty="0">
                <a:latin typeface="Montserrat ExtraBold" panose="00000900000000000000" pitchFamily="2" charset="-52"/>
              </a:rPr>
              <a:t>дворников;</a:t>
            </a:r>
          </a:p>
          <a:p>
            <a:pPr algn="just"/>
            <a:r>
              <a:rPr lang="ru-RU" sz="1600" dirty="0">
                <a:latin typeface="Montserrat ExtraBold" panose="00000900000000000000" pitchFamily="2" charset="-52"/>
              </a:rPr>
              <a:t>- </a:t>
            </a:r>
            <a:r>
              <a:rPr lang="ru-RU" sz="1600" dirty="0" smtClean="0">
                <a:latin typeface="Montserrat ExtraBold" panose="00000900000000000000" pitchFamily="2" charset="-52"/>
              </a:rPr>
              <a:t>65 </a:t>
            </a:r>
            <a:r>
              <a:rPr lang="ru-RU" sz="1600" dirty="0">
                <a:latin typeface="Montserrat ExtraBold" panose="00000900000000000000" pitchFamily="2" charset="-52"/>
              </a:rPr>
              <a:t>водителя и </a:t>
            </a:r>
            <a:r>
              <a:rPr lang="ru-RU" sz="1600" dirty="0" smtClean="0">
                <a:latin typeface="Montserrat ExtraBold" panose="00000900000000000000" pitchFamily="2" charset="-52"/>
              </a:rPr>
              <a:t>механизатора</a:t>
            </a:r>
            <a:endParaRPr lang="ru-RU" sz="1600" dirty="0">
              <a:latin typeface="Montserrat ExtraBold" panose="00000900000000000000" pitchFamily="2" charset="-52"/>
            </a:endParaRPr>
          </a:p>
          <a:p>
            <a:pPr algn="just"/>
            <a:r>
              <a:rPr lang="ru-RU" sz="1600" dirty="0">
                <a:latin typeface="Montserrat ExtraBold" panose="00000900000000000000" pitchFamily="2" charset="-52"/>
              </a:rPr>
              <a:t>- </a:t>
            </a:r>
            <a:r>
              <a:rPr lang="ru-RU" sz="1600" dirty="0" smtClean="0">
                <a:latin typeface="Montserrat ExtraBold" panose="00000900000000000000" pitchFamily="2" charset="-52"/>
              </a:rPr>
              <a:t>20 </a:t>
            </a:r>
            <a:r>
              <a:rPr lang="ru-RU" sz="1600" dirty="0">
                <a:latin typeface="Montserrat ExtraBold" panose="00000900000000000000" pitchFamily="2" charset="-52"/>
              </a:rPr>
              <a:t>рабочих зеленого хозяйства</a:t>
            </a:r>
          </a:p>
          <a:p>
            <a:pPr algn="just"/>
            <a:r>
              <a:rPr lang="ru-RU" sz="1600" dirty="0">
                <a:latin typeface="Montserrat ExtraBold" panose="00000900000000000000" pitchFamily="2" charset="-52"/>
              </a:rPr>
              <a:t>- </a:t>
            </a:r>
            <a:r>
              <a:rPr lang="ru-RU" sz="1600" dirty="0" smtClean="0">
                <a:latin typeface="Montserrat ExtraBold" panose="00000900000000000000" pitchFamily="2" charset="-52"/>
              </a:rPr>
              <a:t>35 </a:t>
            </a:r>
            <a:r>
              <a:rPr lang="ru-RU" sz="1600" dirty="0">
                <a:latin typeface="Montserrat ExtraBold" panose="00000900000000000000" pitchFamily="2" charset="-52"/>
              </a:rPr>
              <a:t>дорожных рабочих</a:t>
            </a:r>
          </a:p>
          <a:p>
            <a:pPr algn="just"/>
            <a:r>
              <a:rPr lang="ru-RU" sz="1600" dirty="0" smtClean="0">
                <a:latin typeface="Montserrat ExtraBold" panose="00000900000000000000" pitchFamily="2" charset="-52"/>
              </a:rPr>
              <a:t>-</a:t>
            </a:r>
            <a:r>
              <a:rPr lang="ru-RU" sz="1600" dirty="0">
                <a:latin typeface="Montserrat ExtraBold" panose="00000900000000000000" pitchFamily="2" charset="-52"/>
              </a:rPr>
              <a:t> </a:t>
            </a:r>
            <a:r>
              <a:rPr lang="ru-RU" sz="1600" dirty="0" smtClean="0">
                <a:latin typeface="Montserrat ExtraBold" panose="00000900000000000000" pitchFamily="2" charset="-52"/>
              </a:rPr>
              <a:t>20 </a:t>
            </a:r>
            <a:r>
              <a:rPr lang="ru-RU" sz="1600" dirty="0" err="1" smtClean="0">
                <a:latin typeface="Montserrat ExtraBold" panose="00000900000000000000" pitchFamily="2" charset="-52"/>
              </a:rPr>
              <a:t>асфальтобетонщиков</a:t>
            </a:r>
            <a:endParaRPr lang="ru-RU" sz="1600" dirty="0">
              <a:latin typeface="Montserrat ExtraBold" panose="00000900000000000000" pitchFamily="2" charset="-52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5029" y="5579115"/>
            <a:ext cx="5404854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Montserrat ExtraBold" panose="00000900000000000000" pitchFamily="2" charset="-52"/>
              </a:rPr>
              <a:t>В уборке дворовых территорий используется роторное оборудование – 95 единиц, 20 единиц автомобильной техники и 30 единиц самоходной техники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831" y="3045280"/>
            <a:ext cx="4850129" cy="360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C7C11E0-CF71-4718-8D8F-15F58177EF83}"/>
              </a:ext>
            </a:extLst>
          </p:cNvPr>
          <p:cNvCxnSpPr>
            <a:cxnSpLocks/>
          </p:cNvCxnSpPr>
          <p:nvPr/>
        </p:nvCxnSpPr>
        <p:spPr>
          <a:xfrm flipV="1">
            <a:off x="186520" y="223795"/>
            <a:ext cx="2236473" cy="537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A39F29A-AD9B-4E1E-A2F5-8D1F50E07A4E}"/>
              </a:ext>
            </a:extLst>
          </p:cNvPr>
          <p:cNvSpPr txBox="1"/>
          <p:nvPr/>
        </p:nvSpPr>
        <p:spPr>
          <a:xfrm>
            <a:off x="500544" y="729524"/>
            <a:ext cx="5374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kern="1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Ежедневно осуществляется работа по санитарной очистке и </a:t>
            </a:r>
            <a:r>
              <a:rPr lang="ru-RU" sz="1400" kern="1800" dirty="0" smtClean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уборке дворовых территорий</a:t>
            </a:r>
            <a:endParaRPr lang="ru-RU" sz="1400" kern="18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DFAD559-8F97-49CC-BA84-C484F6DE9A9D}"/>
              </a:ext>
            </a:extLst>
          </p:cNvPr>
          <p:cNvSpPr/>
          <p:nvPr/>
        </p:nvSpPr>
        <p:spPr>
          <a:xfrm rot="5400000">
            <a:off x="150164" y="885626"/>
            <a:ext cx="584776" cy="2110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0" descr="Дворник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007" y="2397549"/>
            <a:ext cx="487776" cy="48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s://cdn-icons-png.flaticon.com/512/1122/1122531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1" y="2424390"/>
            <a:ext cx="491720" cy="49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https://cdn-icons-png.flaticon.com/512/696/696645.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45" y="2417609"/>
            <a:ext cx="527564" cy="5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6504" y="279010"/>
            <a:ext cx="5285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Montserrat ExtraBold" panose="00000900000000000000" pitchFamily="2" charset="-52"/>
              </a:rPr>
              <a:t>Содержание и уборка территории района</a:t>
            </a:r>
          </a:p>
        </p:txBody>
      </p:sp>
      <p:sp>
        <p:nvSpPr>
          <p:cNvPr id="2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09783" y="6290063"/>
            <a:ext cx="2743200" cy="365125"/>
          </a:xfrm>
        </p:spPr>
        <p:txBody>
          <a:bodyPr/>
          <a:lstStyle/>
          <a:p>
            <a:r>
              <a:rPr lang="ru-RU" sz="2400" dirty="0" smtClean="0"/>
              <a:t>10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1705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2A39F29A-AD9B-4E1E-A2F5-8D1F50E07A4E}"/>
              </a:ext>
            </a:extLst>
          </p:cNvPr>
          <p:cNvSpPr txBox="1"/>
          <p:nvPr/>
        </p:nvSpPr>
        <p:spPr>
          <a:xfrm>
            <a:off x="212469" y="1068912"/>
            <a:ext cx="53745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kern="1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Для вывоза ТБО и осуществления раздельного сбора </a:t>
            </a:r>
            <a:r>
              <a:rPr lang="ru-RU" sz="1400" kern="1800" dirty="0" smtClean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отходов установлено 301 </a:t>
            </a:r>
            <a:r>
              <a:rPr lang="ru-RU" sz="1400" kern="1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шт. контейнеров для ТБО и </a:t>
            </a:r>
            <a:r>
              <a:rPr lang="ru-RU" sz="1400" kern="1800" dirty="0" smtClean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161 контейнер </a:t>
            </a:r>
            <a:r>
              <a:rPr lang="ru-RU" sz="1400" kern="1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для РСО на оборудованных 155 контейнерных площадках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DFAD559-8F97-49CC-BA84-C484F6DE9A9D}"/>
              </a:ext>
            </a:extLst>
          </p:cNvPr>
          <p:cNvSpPr/>
          <p:nvPr/>
        </p:nvSpPr>
        <p:spPr>
          <a:xfrm rot="5400000">
            <a:off x="-211376" y="1300756"/>
            <a:ext cx="584776" cy="2110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5225C72-724F-4BED-8356-6C2397AF1551}"/>
              </a:ext>
            </a:extLst>
          </p:cNvPr>
          <p:cNvSpPr txBox="1"/>
          <p:nvPr/>
        </p:nvSpPr>
        <p:spPr>
          <a:xfrm>
            <a:off x="5881968" y="2080164"/>
            <a:ext cx="51827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kern="1800" dirty="0">
                <a:latin typeface="Montserrat ExtraBold" panose="00000900000000000000" pitchFamily="2" charset="-52"/>
              </a:rPr>
              <a:t>Вывоз КГМ производится по мере заполнения бункеров мусором на основании заявок мастеров, обслуживающих жилой фонд. </a:t>
            </a:r>
          </a:p>
          <a:p>
            <a:r>
              <a:rPr lang="ru-RU" sz="1600" kern="1800" dirty="0">
                <a:latin typeface="Montserrat ExtraBold" panose="00000900000000000000" pitchFamily="2" charset="-52"/>
              </a:rPr>
              <a:t>Ежедневный вывоз КГМ (среднее значение) составляет – 13 бункеров в </a:t>
            </a:r>
            <a:r>
              <a:rPr lang="ru-RU" sz="1600" kern="1800" dirty="0" smtClean="0">
                <a:latin typeface="Montserrat ExtraBold" panose="00000900000000000000" pitchFamily="2" charset="-52"/>
              </a:rPr>
              <a:t>день </a:t>
            </a:r>
            <a:endParaRPr lang="ru-RU" sz="1600" kern="1800" dirty="0">
              <a:latin typeface="Montserrat ExtraBold" panose="00000900000000000000" pitchFamily="2" charset="-52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4D424B5-2163-4743-8C8B-542C516EF9F6}"/>
              </a:ext>
            </a:extLst>
          </p:cNvPr>
          <p:cNvSpPr txBox="1"/>
          <p:nvPr/>
        </p:nvSpPr>
        <p:spPr>
          <a:xfrm>
            <a:off x="744395" y="2449496"/>
            <a:ext cx="409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kern="1800" dirty="0">
                <a:latin typeface="Montserrat ExtraBold" panose="00000900000000000000" pitchFamily="2" charset="-52"/>
              </a:rPr>
              <a:t>Вывоз ТБО производится ежедневно в соответствии с утвержденным </a:t>
            </a:r>
            <a:r>
              <a:rPr lang="ru-RU" sz="1600" kern="1800" dirty="0" smtClean="0">
                <a:latin typeface="Montserrat ExtraBold" panose="00000900000000000000" pitchFamily="2" charset="-52"/>
              </a:rPr>
              <a:t>графиком</a:t>
            </a:r>
            <a:endParaRPr lang="ru-RU" sz="1600" kern="1800" dirty="0">
              <a:latin typeface="Montserrat ExtraBold" panose="00000900000000000000" pitchFamily="2" charset="-5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5B17912-6908-4F8F-BB58-13D288529253}"/>
              </a:ext>
            </a:extLst>
          </p:cNvPr>
          <p:cNvSpPr txBox="1"/>
          <p:nvPr/>
        </p:nvSpPr>
        <p:spPr>
          <a:xfrm>
            <a:off x="351384" y="238059"/>
            <a:ext cx="7339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 ExtraBold" panose="00000900000000000000" pitchFamily="2" charset="-52"/>
              </a:rPr>
              <a:t>Содержание контейнерных площадок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DFAD559-8F97-49CC-BA84-C484F6DE9A9D}"/>
              </a:ext>
            </a:extLst>
          </p:cNvPr>
          <p:cNvSpPr/>
          <p:nvPr/>
        </p:nvSpPr>
        <p:spPr>
          <a:xfrm rot="5400000">
            <a:off x="5589580" y="1269979"/>
            <a:ext cx="584776" cy="2110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9F29A-AD9B-4E1E-A2F5-8D1F50E07A4E}"/>
              </a:ext>
            </a:extLst>
          </p:cNvPr>
          <p:cNvSpPr txBox="1"/>
          <p:nvPr/>
        </p:nvSpPr>
        <p:spPr>
          <a:xfrm>
            <a:off x="6176942" y="1113876"/>
            <a:ext cx="6015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kern="1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Для вывоза КГМ</a:t>
            </a:r>
          </a:p>
          <a:p>
            <a:r>
              <a:rPr lang="ru-RU" sz="1400" kern="1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установлен </a:t>
            </a:r>
            <a:r>
              <a:rPr lang="ru-RU" sz="1400" kern="1800" dirty="0" smtClean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30 </a:t>
            </a:r>
            <a:r>
              <a:rPr lang="ru-RU" sz="1400" kern="1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бункер-накопитель емкостью по 8 куб. м.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86" y="3447141"/>
            <a:ext cx="4195723" cy="307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C:\Users\user\Desktop\Благоустройство\2021\СЭРР КП\Полярная 52 к 3 БП\фото после\d256a9ed-f388-4fee-a58f-90551f9ca4c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68" y="3803617"/>
            <a:ext cx="4424050" cy="264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11</a:t>
            </a:fld>
            <a:endParaRPr lang="ru-RU" sz="2400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C7C11E0-CF71-4718-8D8F-15F58177EF83}"/>
              </a:ext>
            </a:extLst>
          </p:cNvPr>
          <p:cNvCxnSpPr>
            <a:cxnSpLocks/>
          </p:cNvCxnSpPr>
          <p:nvPr/>
        </p:nvCxnSpPr>
        <p:spPr>
          <a:xfrm flipV="1">
            <a:off x="186520" y="223795"/>
            <a:ext cx="2236473" cy="537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27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2A39F29A-AD9B-4E1E-A2F5-8D1F50E07A4E}"/>
              </a:ext>
            </a:extLst>
          </p:cNvPr>
          <p:cNvSpPr txBox="1"/>
          <p:nvPr/>
        </p:nvSpPr>
        <p:spPr>
          <a:xfrm>
            <a:off x="341146" y="703237"/>
            <a:ext cx="905345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kern="1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В 2023 году в рамках программы по ремонту подъездов многоквартирных домов был выполнен косметический ремонт в 81 подъезде.</a:t>
            </a:r>
          </a:p>
          <a:p>
            <a:endParaRPr lang="ru-RU" sz="1400" kern="18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DFAD559-8F97-49CC-BA84-C484F6DE9A9D}"/>
              </a:ext>
            </a:extLst>
          </p:cNvPr>
          <p:cNvSpPr/>
          <p:nvPr/>
        </p:nvSpPr>
        <p:spPr>
          <a:xfrm rot="5400000">
            <a:off x="8723152" y="890118"/>
            <a:ext cx="584776" cy="2110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5B17912-6908-4F8F-BB58-13D288529253}"/>
              </a:ext>
            </a:extLst>
          </p:cNvPr>
          <p:cNvSpPr txBox="1"/>
          <p:nvPr/>
        </p:nvSpPr>
        <p:spPr>
          <a:xfrm>
            <a:off x="342676" y="207138"/>
            <a:ext cx="7339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tserrat ExtraBold" panose="00000900000000000000" pitchFamily="2" charset="-52"/>
              </a:rPr>
              <a:t>Содержание </a:t>
            </a:r>
            <a:r>
              <a:rPr lang="ru-RU" sz="2400" dirty="0">
                <a:latin typeface="Montserrat ExtraBold" panose="00000900000000000000" pitchFamily="2" charset="-52"/>
              </a:rPr>
              <a:t>МКД</a:t>
            </a:r>
          </a:p>
          <a:p>
            <a:endParaRPr lang="ru-RU" sz="2400" dirty="0">
              <a:latin typeface="Montserrat ExtraBold" panose="00000900000000000000" pitchFamily="2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DFAD559-8F97-49CC-BA84-C484F6DE9A9D}"/>
              </a:ext>
            </a:extLst>
          </p:cNvPr>
          <p:cNvSpPr/>
          <p:nvPr/>
        </p:nvSpPr>
        <p:spPr>
          <a:xfrm rot="5400000">
            <a:off x="-2167898" y="3919139"/>
            <a:ext cx="4821566" cy="5557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12</a:t>
            </a:fld>
            <a:endParaRPr lang="ru-RU" sz="2400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C7C11E0-CF71-4718-8D8F-15F58177EF83}"/>
              </a:ext>
            </a:extLst>
          </p:cNvPr>
          <p:cNvCxnSpPr>
            <a:cxnSpLocks/>
          </p:cNvCxnSpPr>
          <p:nvPr/>
        </p:nvCxnSpPr>
        <p:spPr>
          <a:xfrm flipV="1">
            <a:off x="186520" y="223795"/>
            <a:ext cx="2236473" cy="537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9" y="1320894"/>
            <a:ext cx="4263930" cy="49592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85" y="1320894"/>
            <a:ext cx="4268727" cy="49592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289" y="1329603"/>
            <a:ext cx="4378441" cy="495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24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Dispetcher-1\Desktop\презентация\20140116_151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06" y="2849743"/>
            <a:ext cx="6594274" cy="351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A39F29A-AD9B-4E1E-A2F5-8D1F50E07A4E}"/>
              </a:ext>
            </a:extLst>
          </p:cNvPr>
          <p:cNvSpPr txBox="1"/>
          <p:nvPr/>
        </p:nvSpPr>
        <p:spPr>
          <a:xfrm>
            <a:off x="696084" y="1207558"/>
            <a:ext cx="111824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kern="1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В распоряжении ГБУ имеется:</a:t>
            </a:r>
          </a:p>
          <a:p>
            <a:r>
              <a:rPr lang="ru-RU" sz="1600" kern="1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15 тепловых пушек, в том числе 11 электрических и 4 на газовом и жидком топливе.</a:t>
            </a:r>
          </a:p>
          <a:p>
            <a:r>
              <a:rPr lang="ru-RU" sz="1600" kern="1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5 передвижных электростанций </a:t>
            </a:r>
            <a:r>
              <a:rPr lang="ru-RU" sz="1600" kern="1800" dirty="0" smtClean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(</a:t>
            </a:r>
            <a:r>
              <a:rPr lang="ru-RU" sz="1600" kern="1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мощностью от 5 до 50 кВт- 3 </a:t>
            </a:r>
            <a:r>
              <a:rPr lang="ru-RU" sz="1600" kern="1800" dirty="0" err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шт</a:t>
            </a:r>
            <a:r>
              <a:rPr lang="ru-RU" sz="1600" kern="1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, от 50 до 400 кВт- 2 шт</a:t>
            </a:r>
            <a:r>
              <a:rPr lang="ru-RU" sz="1600" kern="1800" dirty="0" smtClean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.)</a:t>
            </a:r>
            <a:endParaRPr lang="ru-RU" sz="1600" kern="18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-52"/>
            </a:endParaRPr>
          </a:p>
          <a:p>
            <a:endParaRPr lang="ru-RU" sz="1600" kern="18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-52"/>
            </a:endParaRPr>
          </a:p>
          <a:p>
            <a:r>
              <a:rPr lang="ru-RU" sz="1600" kern="1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В постоянную готовность приведена аварийная служба (сформированы 4 бригады по 4 чел. с графиком работы 1/3).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DFAD559-8F97-49CC-BA84-C484F6DE9A9D}"/>
              </a:ext>
            </a:extLst>
          </p:cNvPr>
          <p:cNvSpPr/>
          <p:nvPr/>
        </p:nvSpPr>
        <p:spPr>
          <a:xfrm rot="5400000">
            <a:off x="-211376" y="1300756"/>
            <a:ext cx="584776" cy="2110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5B17912-6908-4F8F-BB58-13D288529253}"/>
              </a:ext>
            </a:extLst>
          </p:cNvPr>
          <p:cNvSpPr txBox="1"/>
          <p:nvPr/>
        </p:nvSpPr>
        <p:spPr>
          <a:xfrm>
            <a:off x="351383" y="238059"/>
            <a:ext cx="9724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 ExtraBold" panose="00000900000000000000" pitchFamily="2" charset="-52"/>
              </a:rPr>
              <a:t>Подготовка к зиме объектов жилищного фонда, коммунального хозяйства</a:t>
            </a:r>
          </a:p>
          <a:p>
            <a:endParaRPr lang="ru-RU" sz="2400" dirty="0">
              <a:latin typeface="Montserrat ExtraBold" panose="00000900000000000000" pitchFamily="2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DFAD559-8F97-49CC-BA84-C484F6DE9A9D}"/>
              </a:ext>
            </a:extLst>
          </p:cNvPr>
          <p:cNvSpPr/>
          <p:nvPr/>
        </p:nvSpPr>
        <p:spPr>
          <a:xfrm rot="5400000">
            <a:off x="-2157422" y="4032833"/>
            <a:ext cx="4821566" cy="5557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13</a:t>
            </a:fld>
            <a:endParaRPr lang="ru-RU" sz="2400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C7C11E0-CF71-4718-8D8F-15F58177EF83}"/>
              </a:ext>
            </a:extLst>
          </p:cNvPr>
          <p:cNvCxnSpPr>
            <a:cxnSpLocks/>
          </p:cNvCxnSpPr>
          <p:nvPr/>
        </p:nvCxnSpPr>
        <p:spPr>
          <a:xfrm flipV="1">
            <a:off x="186520" y="223795"/>
            <a:ext cx="2236473" cy="537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3" y="2838248"/>
            <a:ext cx="1770546" cy="17705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9" y="4566784"/>
            <a:ext cx="1789566" cy="178956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 r="9062" b="-1"/>
          <a:stretch/>
        </p:blipFill>
        <p:spPr>
          <a:xfrm>
            <a:off x="8446023" y="2830286"/>
            <a:ext cx="3719851" cy="352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87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2A39F29A-AD9B-4E1E-A2F5-8D1F50E07A4E}"/>
              </a:ext>
            </a:extLst>
          </p:cNvPr>
          <p:cNvSpPr txBox="1"/>
          <p:nvPr/>
        </p:nvSpPr>
        <p:spPr>
          <a:xfrm>
            <a:off x="696083" y="981991"/>
            <a:ext cx="111824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kern="1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В целях обеспечения контроля за закрытием подвалов и чердаков ГБУ «</a:t>
            </a:r>
            <a:r>
              <a:rPr lang="ru-RU" sz="1600" kern="1800" dirty="0" err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Жилищник</a:t>
            </a:r>
            <a:r>
              <a:rPr lang="ru-RU" sz="1600" kern="1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 района Северное Медведково» совместно с сотрудниками ОВД и ОПОП проводятся плановые и внеплановые проверки. Данный вопрос находится на постоянном контроле управы района.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5B17912-6908-4F8F-BB58-13D288529253}"/>
              </a:ext>
            </a:extLst>
          </p:cNvPr>
          <p:cNvSpPr txBox="1"/>
          <p:nvPr/>
        </p:nvSpPr>
        <p:spPr>
          <a:xfrm>
            <a:off x="360091" y="185036"/>
            <a:ext cx="9724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 ExtraBold" panose="00000900000000000000" pitchFamily="2" charset="-52"/>
              </a:rPr>
              <a:t>Работа по контролю за состоянием подвалов, чердаков, подъездов, домовладений</a:t>
            </a:r>
          </a:p>
          <a:p>
            <a:endParaRPr lang="ru-RU" sz="2400" dirty="0">
              <a:latin typeface="Montserrat ExtraBold" panose="00000900000000000000" pitchFamily="2" charset="-52"/>
            </a:endParaRPr>
          </a:p>
          <a:p>
            <a:endParaRPr lang="ru-RU" sz="2400" dirty="0">
              <a:latin typeface="Montserrat ExtraBold" panose="00000900000000000000" pitchFamily="2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DFAD559-8F97-49CC-BA84-C484F6DE9A9D}"/>
              </a:ext>
            </a:extLst>
          </p:cNvPr>
          <p:cNvSpPr/>
          <p:nvPr/>
        </p:nvSpPr>
        <p:spPr>
          <a:xfrm rot="5400000">
            <a:off x="-2119000" y="3188312"/>
            <a:ext cx="4821566" cy="5557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14</a:t>
            </a:fld>
            <a:endParaRPr lang="ru-RU" sz="2400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C7C11E0-CF71-4718-8D8F-15F58177EF83}"/>
              </a:ext>
            </a:extLst>
          </p:cNvPr>
          <p:cNvCxnSpPr>
            <a:cxnSpLocks/>
          </p:cNvCxnSpPr>
          <p:nvPr/>
        </p:nvCxnSpPr>
        <p:spPr>
          <a:xfrm flipV="1">
            <a:off x="186520" y="223795"/>
            <a:ext cx="2236473" cy="537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8" y="1899908"/>
            <a:ext cx="3670138" cy="44805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3" y="1899908"/>
            <a:ext cx="6272609" cy="44805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9" y="1899628"/>
            <a:ext cx="3322311" cy="448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94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85B17912-6908-4F8F-BB58-13D288529253}"/>
              </a:ext>
            </a:extLst>
          </p:cNvPr>
          <p:cNvSpPr txBox="1"/>
          <p:nvPr/>
        </p:nvSpPr>
        <p:spPr>
          <a:xfrm>
            <a:off x="360091" y="185036"/>
            <a:ext cx="9724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 ExtraBold" panose="00000900000000000000" pitchFamily="2" charset="-52"/>
              </a:rPr>
              <a:t>Работа с собственниками помещений в МКД </a:t>
            </a:r>
          </a:p>
          <a:p>
            <a:endParaRPr lang="ru-RU" sz="2400" dirty="0">
              <a:latin typeface="Montserrat ExtraBold" panose="00000900000000000000" pitchFamily="2" charset="-52"/>
            </a:endParaRPr>
          </a:p>
          <a:p>
            <a:endParaRPr lang="ru-RU" sz="2400" dirty="0">
              <a:latin typeface="Montserrat ExtraBold" panose="00000900000000000000" pitchFamily="2" charset="-52"/>
            </a:endParaRPr>
          </a:p>
          <a:p>
            <a:endParaRPr lang="ru-RU" sz="2400" dirty="0">
              <a:latin typeface="Montserrat ExtraBold" panose="00000900000000000000" pitchFamily="2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DFAD559-8F97-49CC-BA84-C484F6DE9A9D}"/>
              </a:ext>
            </a:extLst>
          </p:cNvPr>
          <p:cNvSpPr/>
          <p:nvPr/>
        </p:nvSpPr>
        <p:spPr>
          <a:xfrm rot="5400000">
            <a:off x="-2119000" y="3188312"/>
            <a:ext cx="4821566" cy="5557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15</a:t>
            </a:fld>
            <a:endParaRPr lang="ru-RU" sz="2400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C7C11E0-CF71-4718-8D8F-15F58177EF83}"/>
              </a:ext>
            </a:extLst>
          </p:cNvPr>
          <p:cNvCxnSpPr>
            <a:cxnSpLocks/>
          </p:cNvCxnSpPr>
          <p:nvPr/>
        </p:nvCxnSpPr>
        <p:spPr>
          <a:xfrm flipV="1">
            <a:off x="186520" y="223795"/>
            <a:ext cx="2236473" cy="537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844530"/>
              </p:ext>
            </p:extLst>
          </p:nvPr>
        </p:nvGraphicFramePr>
        <p:xfrm>
          <a:off x="664144" y="1048328"/>
          <a:ext cx="4857090" cy="986355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294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853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Ежемесячные начисления за ЖКУ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853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лицевых счетов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8530" algn="l"/>
                        </a:tabLs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176,1 миллиона 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38530" algn="l"/>
                        </a:tabLs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37 598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265176"/>
              </p:ext>
            </p:extLst>
          </p:nvPr>
        </p:nvGraphicFramePr>
        <p:xfrm>
          <a:off x="5615736" y="1055387"/>
          <a:ext cx="5738064" cy="979296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331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1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90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лицевых счетов с задолженностью</a:t>
                      </a:r>
                      <a:endParaRPr lang="ru-RU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декабрь 2023г.</a:t>
                      </a:r>
                      <a:endParaRPr lang="ru-RU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2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1 732</a:t>
                      </a:r>
                      <a:endParaRPr lang="ru-RU" sz="16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i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65,2 миллионов </a:t>
                      </a:r>
                      <a:r>
                        <a:rPr lang="ru-RU" sz="16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6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45444" y="2245609"/>
            <a:ext cx="107759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по снижению дебиторской задолженности жителей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360000"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Досудебное взыскание дебиторской задолженности населения: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2023 году направлено 71 410 долговых ЕПД. </a:t>
            </a:r>
          </a:p>
          <a:p>
            <a:pPr indent="3600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произведен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автообзвон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26 350 неплательщиков;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направлено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должникам 42 325уведомлений о наличии задолженности на сумму 72,4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360000"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Судебное взыскание дебиторской задолженности населения: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подано 1999 исковых заявлений и заявлений о выдаче судебного приказа на общую сумму 71 415 896,72рублей.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период с 01.01.2023 по 31.12.2023 учреждением получено 1 614 вступивших в законную силу судебных решений, на сумму взыскания 57 047 785,38 руб.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С 01.01.2023 по 31.12.2023 в банки направлено 1201 исполнительных документов на общую сумму 41,3 млн. руб.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службу судебных приставов исполнителей направлено 375 исполнительных документов на общую сумму 14,5 млн. руб.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По состоянию на январь 2022 года общая задолженность составляла  -109,76 млн. руб., на декабрь 2023 г. - 65,2 млн. руб.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Эффект от проведенных мероприятий в 2023 году составил 44, 56 млн. руб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360000" algn="just">
              <a:lnSpc>
                <a:spcPct val="150000"/>
              </a:lnSpc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68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84B204E-97B0-45B2-B4B7-79B731B1D0B5}"/>
              </a:ext>
            </a:extLst>
          </p:cNvPr>
          <p:cNvSpPr/>
          <p:nvPr/>
        </p:nvSpPr>
        <p:spPr>
          <a:xfrm>
            <a:off x="133207" y="329437"/>
            <a:ext cx="346577" cy="1310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9971" y="1121495"/>
            <a:ext cx="5170312" cy="16312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indent="450215" algn="ctr"/>
            <a:r>
              <a:rPr lang="ru-RU" sz="2000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В 2022 году силами ГБУ «</a:t>
            </a:r>
            <a:r>
              <a:rPr lang="ru-RU" sz="2000" dirty="0" err="1">
                <a:latin typeface="Montserrat ExtraBold" panose="00000900000000000000" pitchFamily="2" charset="-52"/>
                <a:ea typeface="Times New Roman" panose="02020603050405020304" pitchFamily="18" charset="0"/>
              </a:rPr>
              <a:t>Жилищник</a:t>
            </a:r>
            <a:r>
              <a:rPr lang="ru-RU" sz="2000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 района Северное Медведково» выполнялся капитальный ремонт </a:t>
            </a:r>
            <a:r>
              <a:rPr lang="ru-RU" sz="2000" dirty="0" smtClean="0">
                <a:latin typeface="Montserrat ExtraBold" panose="00000900000000000000" pitchFamily="2" charset="-52"/>
                <a:ea typeface="Times New Roman" panose="02020603050405020304" pitchFamily="18" charset="0"/>
              </a:rPr>
              <a:t>по 4-м адресам: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386080" y="2350790"/>
            <a:ext cx="314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spcAft>
                <a:spcPts val="0"/>
              </a:spcAft>
            </a:pPr>
            <a:endParaRPr lang="ru-RU" sz="2000" dirty="0"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206" y="2839840"/>
            <a:ext cx="570879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Студеный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пр., дом 24- ремонт фасада;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пр., дом 30  - ремонт фасада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ул., дом 4, корп.2 – замена кровли;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Полярная ул., дом 50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замена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пожарного водопровода.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41999" y="357628"/>
            <a:ext cx="5244012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В 2023 году работы по Региональной программе капитального ремонта в районе Северное Медведково подрядными организациями Фонда капитального ремонта были выполнены работы по капитальному ремонту </a:t>
            </a:r>
            <a:endParaRPr lang="ru-RU" sz="2000" dirty="0" smtClean="0"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Montserrat ExtraBold" panose="00000900000000000000" pitchFamily="2" charset="-52"/>
                <a:ea typeface="Times New Roman" panose="02020603050405020304" pitchFamily="18" charset="0"/>
              </a:rPr>
              <a:t>в </a:t>
            </a:r>
            <a:r>
              <a:rPr lang="ru-RU" sz="2000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10-ти домах: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D9DED85-0F57-4961-96A2-275FAD089D48}"/>
              </a:ext>
            </a:extLst>
          </p:cNvPr>
          <p:cNvCxnSpPr>
            <a:cxnSpLocks/>
          </p:cNvCxnSpPr>
          <p:nvPr/>
        </p:nvCxnSpPr>
        <p:spPr>
          <a:xfrm flipV="1">
            <a:off x="501722" y="1032555"/>
            <a:ext cx="1772780" cy="19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79784" y="26529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Капитальный ремонт по программе Выборочного капитального ремонта</a:t>
            </a:r>
          </a:p>
        </p:txBody>
      </p:sp>
      <p:pic>
        <p:nvPicPr>
          <p:cNvPr id="17" name="Picture 3" descr="C:\Users\kapitalka1\Desktop\5490a027-23ee-41ed-8fa0-acb5bf73d6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9" b="24457"/>
          <a:stretch/>
        </p:blipFill>
        <p:spPr bwMode="auto">
          <a:xfrm>
            <a:off x="-55924" y="4494447"/>
            <a:ext cx="2888071" cy="231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kapitalka1\Desktop\6a5ad2f8-1896-4841-aafa-ed62717b48c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531" y="4488986"/>
            <a:ext cx="2446142" cy="231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kapitalka1\Desktop\WhatsApp Image 2023-02-20 at 11.50.24 (2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" r="19774" b="-1"/>
          <a:stretch/>
        </p:blipFill>
        <p:spPr bwMode="auto">
          <a:xfrm>
            <a:off x="3675832" y="4496258"/>
            <a:ext cx="1825779" cy="230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45296" y="3073116"/>
            <a:ext cx="6096000" cy="42334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Заревый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-д, д. 4</a:t>
            </a:r>
          </a:p>
          <a:p>
            <a:pPr marL="5715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Заревый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-д, д. 6</a:t>
            </a:r>
          </a:p>
          <a:p>
            <a:pPr marL="5715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Студеный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-д, д.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8</a:t>
            </a:r>
          </a:p>
          <a:p>
            <a:pPr marL="5715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Полярная, д. 52, корп. 2</a:t>
            </a:r>
          </a:p>
          <a:p>
            <a:pPr marL="5715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Широкая, д.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25/24</a:t>
            </a:r>
          </a:p>
          <a:p>
            <a:pPr marL="5715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пр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-д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Шокальского, д. 17</a:t>
            </a:r>
          </a:p>
          <a:p>
            <a:pPr marL="5715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Студеный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-д, д. 4, к. 4</a:t>
            </a:r>
          </a:p>
          <a:p>
            <a:pPr marL="5715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пр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-д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Шокальского, д. 45, к. 1</a:t>
            </a:r>
          </a:p>
          <a:p>
            <a:pPr marL="5715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пр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-д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Шокальского, д. 45, к. 1</a:t>
            </a:r>
          </a:p>
          <a:p>
            <a:pPr marL="5715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пр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-д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Шокальского, д. 63, к. 1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342900" algn="just">
              <a:lnSpc>
                <a:spcPct val="115000"/>
              </a:lnSpc>
              <a:spcAft>
                <a:spcPts val="0"/>
              </a:spcAft>
              <a:buAutoNum type="arabicPeriod" startAt="3"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400" dirty="0" smtClean="0"/>
              <a:t>16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282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73EDBD15-4B96-4C2F-801D-BC867E924393}"/>
              </a:ext>
            </a:extLst>
          </p:cNvPr>
          <p:cNvSpPr txBox="1"/>
          <p:nvPr/>
        </p:nvSpPr>
        <p:spPr>
          <a:xfrm>
            <a:off x="694809" y="1074090"/>
            <a:ext cx="701703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 ExtraBold" panose="00000900000000000000" pitchFamily="2" charset="-52"/>
              </a:rPr>
              <a:t>В </a:t>
            </a:r>
            <a:r>
              <a:rPr lang="ru-RU" sz="1600" dirty="0" smtClean="0">
                <a:latin typeface="Montserrat ExtraBold" panose="00000900000000000000" pitchFamily="2" charset="-52"/>
              </a:rPr>
              <a:t>2023 </a:t>
            </a:r>
            <a:r>
              <a:rPr lang="ru-RU" sz="1600" dirty="0">
                <a:latin typeface="Montserrat ExtraBold" panose="00000900000000000000" pitchFamily="2" charset="-52"/>
              </a:rPr>
              <a:t>году </a:t>
            </a:r>
            <a:r>
              <a:rPr lang="ru-RU" sz="1600" dirty="0" smtClean="0">
                <a:latin typeface="Montserrat ExtraBold" panose="00000900000000000000" pitchFamily="2" charset="-52"/>
              </a:rPr>
              <a:t>установлены опоры </a:t>
            </a:r>
            <a:r>
              <a:rPr lang="ru-RU" sz="1600" dirty="0">
                <a:latin typeface="Montserrat ExtraBold" panose="00000900000000000000" pitchFamily="2" charset="-52"/>
              </a:rPr>
              <a:t>наружного освещения </a:t>
            </a:r>
            <a:r>
              <a:rPr lang="ru-RU" sz="1600" dirty="0" smtClean="0">
                <a:latin typeface="Montserrat ExtraBold" panose="00000900000000000000" pitchFamily="2" charset="-52"/>
              </a:rPr>
              <a:t>в </a:t>
            </a:r>
            <a:r>
              <a:rPr lang="ru-RU" sz="1600" dirty="0">
                <a:latin typeface="Montserrat ExtraBold" panose="00000900000000000000" pitchFamily="2" charset="-52"/>
              </a:rPr>
              <a:t>количестве </a:t>
            </a:r>
            <a:r>
              <a:rPr lang="ru-RU" sz="1600" dirty="0" smtClean="0">
                <a:latin typeface="Montserrat ExtraBold" panose="00000900000000000000" pitchFamily="2" charset="-52"/>
              </a:rPr>
              <a:t>95 штук </a:t>
            </a:r>
            <a:r>
              <a:rPr lang="ru-RU" sz="1600" dirty="0">
                <a:latin typeface="Montserrat ExtraBold" panose="00000900000000000000" pitchFamily="2" charset="-52"/>
              </a:rPr>
              <a:t>по </a:t>
            </a:r>
            <a:r>
              <a:rPr lang="ru-RU" sz="1600" dirty="0" smtClean="0">
                <a:latin typeface="Montserrat ExtraBold" panose="00000900000000000000" pitchFamily="2" charset="-52"/>
              </a:rPr>
              <a:t>15 </a:t>
            </a:r>
            <a:r>
              <a:rPr lang="ru-RU" sz="1600" dirty="0">
                <a:latin typeface="Montserrat ExtraBold" panose="00000900000000000000" pitchFamily="2" charset="-52"/>
              </a:rPr>
              <a:t>адресам:</a:t>
            </a:r>
          </a:p>
          <a:p>
            <a:endParaRPr lang="ru-RU" sz="1600" dirty="0">
              <a:solidFill>
                <a:srgbClr val="FF0000"/>
              </a:solidFill>
              <a:latin typeface="Montserrat ExtraBold" panose="00000900000000000000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Montserrat ExtraBold" panose="00000900000000000000" pitchFamily="2" charset="-52"/>
              </a:rPr>
              <a:t>ул</a:t>
            </a:r>
            <a:r>
              <a:rPr lang="ru-RU" sz="1600" dirty="0">
                <a:latin typeface="Montserrat ExtraBold" panose="00000900000000000000" pitchFamily="2" charset="-52"/>
              </a:rPr>
              <a:t>. Грекова, д. 8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Montserrat ExtraBold" panose="00000900000000000000" pitchFamily="2" charset="-52"/>
              </a:rPr>
              <a:t>ул. Широкая 24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Montserrat ExtraBold" panose="00000900000000000000" pitchFamily="2" charset="-52"/>
              </a:rPr>
              <a:t>пр. Студеный 18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Montserrat ExtraBold" panose="00000900000000000000" pitchFamily="2" charset="-52"/>
              </a:rPr>
              <a:t>ул. Широкая 27-29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Montserrat ExtraBold" panose="00000900000000000000" pitchFamily="2" charset="-52"/>
              </a:rPr>
              <a:t>ул. Широкая 11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Montserrat ExtraBold" panose="00000900000000000000" pitchFamily="2" charset="-52"/>
              </a:rPr>
              <a:t>ул. Тихомирова 2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Montserrat ExtraBold" panose="00000900000000000000" pitchFamily="2" charset="-52"/>
              </a:rPr>
              <a:t>пр. Шокальского 69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Montserrat ExtraBold" panose="00000900000000000000" pitchFamily="2" charset="-52"/>
              </a:rPr>
              <a:t>пр. Шокальского 27 к 1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Montserrat ExtraBold" panose="00000900000000000000" pitchFamily="2" charset="-52"/>
              </a:rPr>
              <a:t>ул. Широкая 1 к 1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Montserrat ExtraBold" panose="00000900000000000000" pitchFamily="2" charset="-52"/>
              </a:rPr>
              <a:t>ул. Широкая д. 20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Montserrat ExtraBold" panose="00000900000000000000" pitchFamily="2" charset="-52"/>
              </a:rPr>
              <a:t>ул. Осташковская 26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Montserrat ExtraBold" panose="00000900000000000000" pitchFamily="2" charset="-52"/>
              </a:rPr>
              <a:t>ул. Широкая 18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Montserrat ExtraBold" panose="00000900000000000000" pitchFamily="2" charset="-52"/>
              </a:rPr>
              <a:t>пр. Шокальского 59 к 1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Montserrat ExtraBold" panose="00000900000000000000" pitchFamily="2" charset="-52"/>
              </a:rPr>
              <a:t>ул. Северодвинская 11 к 1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Montserrat ExtraBold" panose="00000900000000000000" pitchFamily="2" charset="-52"/>
              </a:rPr>
              <a:t>пр. Студеный 19</a:t>
            </a:r>
          </a:p>
          <a:p>
            <a:endParaRPr lang="ru-RU" sz="1600" dirty="0">
              <a:latin typeface="Montserrat ExtraBold" panose="00000900000000000000" pitchFamily="2" charset="-5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CA427AC-2E17-4128-A3A0-B853E71BE11B}"/>
              </a:ext>
            </a:extLst>
          </p:cNvPr>
          <p:cNvSpPr/>
          <p:nvPr/>
        </p:nvSpPr>
        <p:spPr>
          <a:xfrm>
            <a:off x="7643812" y="333375"/>
            <a:ext cx="4548187" cy="6083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660623" y="1740980"/>
            <a:ext cx="1849355" cy="1605806"/>
            <a:chOff x="4660623" y="1740980"/>
            <a:chExt cx="1849355" cy="1605806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5196EF59-DF64-419B-A80A-E35065180BD0}"/>
                </a:ext>
              </a:extLst>
            </p:cNvPr>
            <p:cNvSpPr/>
            <p:nvPr/>
          </p:nvSpPr>
          <p:spPr>
            <a:xfrm>
              <a:off x="4767214" y="1740980"/>
              <a:ext cx="1605806" cy="1605806"/>
            </a:xfrm>
            <a:prstGeom prst="roundRect">
              <a:avLst>
                <a:gd name="adj" fmla="val 824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D05882-520D-452D-B57E-3FF33A3E7976}"/>
                </a:ext>
              </a:extLst>
            </p:cNvPr>
            <p:cNvSpPr txBox="1"/>
            <p:nvPr/>
          </p:nvSpPr>
          <p:spPr>
            <a:xfrm>
              <a:off x="4660623" y="2632187"/>
              <a:ext cx="18493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kern="1800" dirty="0" smtClean="0">
                  <a:latin typeface="Montserrat ExtraBold" panose="00000900000000000000" pitchFamily="2" charset="-52"/>
                </a:rPr>
                <a:t>95 </a:t>
              </a:r>
              <a:r>
                <a:rPr lang="en-US" sz="1400" kern="1800" dirty="0">
                  <a:latin typeface="Montserrat Medium" panose="00000600000000000000" pitchFamily="2" charset="-52"/>
                </a:rPr>
                <a:t/>
              </a:r>
              <a:br>
                <a:rPr lang="en-US" sz="1400" kern="1800" dirty="0">
                  <a:latin typeface="Montserrat Medium" panose="00000600000000000000" pitchFamily="2" charset="-52"/>
                </a:rPr>
              </a:br>
              <a:r>
                <a:rPr lang="ru-RU" sz="1400" kern="1800" dirty="0" smtClean="0">
                  <a:latin typeface="Montserrat Medium" panose="00000600000000000000" pitchFamily="2" charset="-52"/>
                </a:rPr>
                <a:t>опор освещения</a:t>
              </a:r>
              <a:endParaRPr lang="ru-RU" sz="1400" dirty="0">
                <a:latin typeface="Montserrat Medium" panose="00000600000000000000" pitchFamily="2" charset="-52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56E4B8B-9A07-45E6-8DEC-4EAED3A27283}"/>
              </a:ext>
            </a:extLst>
          </p:cNvPr>
          <p:cNvSpPr txBox="1"/>
          <p:nvPr/>
        </p:nvSpPr>
        <p:spPr>
          <a:xfrm>
            <a:off x="351997" y="3650947"/>
            <a:ext cx="57093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600" kern="18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2C26A-276C-4227-A479-DA30CC8C6FFA}"/>
              </a:ext>
            </a:extLst>
          </p:cNvPr>
          <p:cNvSpPr txBox="1"/>
          <p:nvPr/>
        </p:nvSpPr>
        <p:spPr>
          <a:xfrm>
            <a:off x="351996" y="283341"/>
            <a:ext cx="7220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Освещение дворовых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территорий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района</a:t>
            </a:r>
          </a:p>
        </p:txBody>
      </p:sp>
      <p:pic>
        <p:nvPicPr>
          <p:cNvPr id="4098" name="Picture 2" descr="https://cdn-icons-png.flaticon.com/512/691/691282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880" y="1838728"/>
            <a:ext cx="726450" cy="72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869" y="1525188"/>
            <a:ext cx="4276071" cy="320705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17</a:t>
            </a:fld>
            <a:endParaRPr lang="ru-RU" sz="240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C7C11E0-CF71-4718-8D8F-15F58177EF83}"/>
              </a:ext>
            </a:extLst>
          </p:cNvPr>
          <p:cNvCxnSpPr>
            <a:cxnSpLocks/>
          </p:cNvCxnSpPr>
          <p:nvPr/>
        </p:nvCxnSpPr>
        <p:spPr>
          <a:xfrm flipV="1">
            <a:off x="186520" y="223795"/>
            <a:ext cx="2236473" cy="537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: скругленные углы 9">
            <a:extLst>
              <a:ext uri="{FF2B5EF4-FFF2-40B4-BE49-F238E27FC236}">
                <a16:creationId xmlns:a16="http://schemas.microsoft.com/office/drawing/2014/main" id="{516F7FF7-1296-4F12-A493-1F37FC708761}"/>
              </a:ext>
            </a:extLst>
          </p:cNvPr>
          <p:cNvSpPr/>
          <p:nvPr/>
        </p:nvSpPr>
        <p:spPr>
          <a:xfrm>
            <a:off x="4802303" y="4006004"/>
            <a:ext cx="1605806" cy="1605806"/>
          </a:xfrm>
          <a:prstGeom prst="roundRect">
            <a:avLst>
              <a:gd name="adj" fmla="val 8248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79418D-CF16-485A-A60E-38C79EAD4363}"/>
              </a:ext>
            </a:extLst>
          </p:cNvPr>
          <p:cNvSpPr txBox="1"/>
          <p:nvPr/>
        </p:nvSpPr>
        <p:spPr>
          <a:xfrm>
            <a:off x="5095195" y="4798973"/>
            <a:ext cx="10099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kern="1800" dirty="0" smtClean="0">
                <a:latin typeface="Montserrat ExtraBold" panose="00000900000000000000" pitchFamily="2" charset="-52"/>
              </a:rPr>
              <a:t>15 </a:t>
            </a:r>
            <a:r>
              <a:rPr lang="en-US" sz="1400" kern="1800" dirty="0">
                <a:latin typeface="Montserrat Medium" panose="00000600000000000000" pitchFamily="2" charset="-52"/>
              </a:rPr>
              <a:t/>
            </a:r>
            <a:br>
              <a:rPr lang="en-US" sz="1400" kern="1800" dirty="0">
                <a:latin typeface="Montserrat Medium" panose="00000600000000000000" pitchFamily="2" charset="-52"/>
              </a:rPr>
            </a:br>
            <a:r>
              <a:rPr lang="ru-RU" sz="1400" kern="1800" dirty="0">
                <a:latin typeface="Montserrat Medium" panose="00000600000000000000" pitchFamily="2" charset="-52"/>
              </a:rPr>
              <a:t>адресов</a:t>
            </a:r>
          </a:p>
        </p:txBody>
      </p:sp>
      <p:pic>
        <p:nvPicPr>
          <p:cNvPr id="19" name="Picture 4" descr="https://cdn-icons-png.flaticon.com/512/7064/7064575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246" y="4010570"/>
            <a:ext cx="665920" cy="66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421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39941" y="146243"/>
            <a:ext cx="11477887" cy="4308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indent="450215" algn="ctr"/>
            <a:r>
              <a:rPr lang="ru-RU" sz="2200" dirty="0" smtClean="0">
                <a:latin typeface="Montserrat ExtraBold" panose="00000900000000000000" pitchFamily="2" charset="-52"/>
                <a:ea typeface="Times New Roman" panose="02020603050405020304" pitchFamily="18" charset="0"/>
              </a:rPr>
              <a:t>Благоустройство </a:t>
            </a:r>
            <a:r>
              <a:rPr lang="ru-RU" sz="2200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объектов образования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84B204E-97B0-45B2-B4B7-79B731B1D0B5}"/>
              </a:ext>
            </a:extLst>
          </p:cNvPr>
          <p:cNvSpPr/>
          <p:nvPr/>
        </p:nvSpPr>
        <p:spPr>
          <a:xfrm>
            <a:off x="580352" y="4673600"/>
            <a:ext cx="641216" cy="218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D9DED85-0F57-4961-96A2-275FAD089D48}"/>
              </a:ext>
            </a:extLst>
          </p:cNvPr>
          <p:cNvCxnSpPr>
            <a:cxnSpLocks/>
          </p:cNvCxnSpPr>
          <p:nvPr/>
        </p:nvCxnSpPr>
        <p:spPr>
          <a:xfrm>
            <a:off x="162962" y="146244"/>
            <a:ext cx="1832927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99725" y="644696"/>
            <a:ext cx="1003522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летний период 2023 года было проведено благоустройство знаковых объектов образования: территории двух школ образовательного комплекса ГБПОУ «1-й МОК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адресу: ул. Тихомирова, д.6, д.10. </a:t>
            </a: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данных мероприятий было затрачено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98 906 100 рублей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5501" r="-557"/>
          <a:stretch/>
        </p:blipFill>
        <p:spPr>
          <a:xfrm>
            <a:off x="-3098" y="1574435"/>
            <a:ext cx="4095332" cy="2344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4509" b="18587"/>
          <a:stretch/>
        </p:blipFill>
        <p:spPr>
          <a:xfrm>
            <a:off x="3977351" y="1574435"/>
            <a:ext cx="4526087" cy="23444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065" y="1574435"/>
            <a:ext cx="3776935" cy="23444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35681"/>
            <a:ext cx="3977351" cy="2240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7351" y="4116726"/>
            <a:ext cx="3771606" cy="22594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8708" y="4116727"/>
            <a:ext cx="4813291" cy="2259456"/>
          </a:xfrm>
          <a:prstGeom prst="rect">
            <a:avLst/>
          </a:prstGeom>
        </p:spPr>
      </p:pic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400" dirty="0" smtClean="0"/>
              <a:t>18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4821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41B2AC-8FAA-4E95-B58F-658AFB608DE7}"/>
              </a:ext>
            </a:extLst>
          </p:cNvPr>
          <p:cNvSpPr txBox="1"/>
          <p:nvPr/>
        </p:nvSpPr>
        <p:spPr>
          <a:xfrm>
            <a:off x="271728" y="361827"/>
            <a:ext cx="7597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Montserrat ExtraBold" panose="00000900000000000000" pitchFamily="2" charset="-52"/>
              </a:rPr>
              <a:t>Озеленение территорий района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D04AF3-12E1-4B83-9BB4-6B511EDBF373}"/>
              </a:ext>
            </a:extLst>
          </p:cNvPr>
          <p:cNvSpPr txBox="1"/>
          <p:nvPr/>
        </p:nvSpPr>
        <p:spPr>
          <a:xfrm>
            <a:off x="8438874" y="5490463"/>
            <a:ext cx="19038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деревьев</a:t>
            </a:r>
            <a:endParaRPr lang="ru-RU" sz="40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A33E8A-025A-497C-BB9D-0EADA04AB90F}"/>
              </a:ext>
            </a:extLst>
          </p:cNvPr>
          <p:cNvSpPr txBox="1"/>
          <p:nvPr/>
        </p:nvSpPr>
        <p:spPr>
          <a:xfrm>
            <a:off x="486009" y="1512759"/>
            <a:ext cx="66796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kern="1800" dirty="0" smtClean="0">
                <a:latin typeface="Montserrat" panose="00000500000000000000" pitchFamily="2" charset="-52"/>
              </a:rPr>
              <a:t>Шокальского </a:t>
            </a:r>
            <a:r>
              <a:rPr lang="ru-RU" sz="2000" kern="1800" dirty="0">
                <a:latin typeface="Montserrat" panose="00000500000000000000" pitchFamily="2" charset="-52"/>
              </a:rPr>
              <a:t>пр.30Б, </a:t>
            </a:r>
            <a:endParaRPr lang="ru-RU" sz="2000" kern="1800" dirty="0" smtClean="0">
              <a:latin typeface="Montserrat" panose="00000500000000000000" pitchFamily="2" charset="-52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kern="1800" dirty="0" smtClean="0">
                <a:latin typeface="Montserrat" panose="00000500000000000000" pitchFamily="2" charset="-52"/>
              </a:rPr>
              <a:t>Шокальского </a:t>
            </a:r>
            <a:r>
              <a:rPr lang="ru-RU" sz="2000" kern="1800" dirty="0">
                <a:latin typeface="Montserrat" panose="00000500000000000000" pitchFamily="2" charset="-52"/>
              </a:rPr>
              <a:t>пр. 49 к.1, </a:t>
            </a:r>
            <a:endParaRPr lang="ru-RU" sz="2000" kern="1800" dirty="0" smtClean="0">
              <a:latin typeface="Montserrat" panose="00000500000000000000" pitchFamily="2" charset="-52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kern="1800" dirty="0" smtClean="0">
                <a:latin typeface="Montserrat" panose="00000500000000000000" pitchFamily="2" charset="-52"/>
              </a:rPr>
              <a:t>Грекова </a:t>
            </a:r>
            <a:r>
              <a:rPr lang="ru-RU" sz="2000" kern="1800" dirty="0">
                <a:latin typeface="Montserrat" panose="00000500000000000000" pitchFamily="2" charset="-52"/>
              </a:rPr>
              <a:t>ул. 7, </a:t>
            </a:r>
            <a:endParaRPr lang="ru-RU" sz="2000" kern="1800" dirty="0" smtClean="0">
              <a:latin typeface="Montserrat" panose="00000500000000000000" pitchFamily="2" charset="-52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kern="1800" dirty="0" smtClean="0">
                <a:latin typeface="Montserrat" panose="00000500000000000000" pitchFamily="2" charset="-52"/>
              </a:rPr>
              <a:t>Широкая </a:t>
            </a:r>
            <a:r>
              <a:rPr lang="ru-RU" sz="2000" kern="1800" dirty="0">
                <a:latin typeface="Montserrat" panose="00000500000000000000" pitchFamily="2" charset="-52"/>
              </a:rPr>
              <a:t>ул. 1 к.2, </a:t>
            </a:r>
            <a:endParaRPr lang="ru-RU" sz="2000" kern="1800" dirty="0" smtClean="0">
              <a:latin typeface="Montserrat" panose="00000500000000000000" pitchFamily="2" charset="-52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kern="1800" dirty="0" smtClean="0">
                <a:latin typeface="Montserrat" panose="00000500000000000000" pitchFamily="2" charset="-52"/>
              </a:rPr>
              <a:t>Северодвинская </a:t>
            </a:r>
            <a:r>
              <a:rPr lang="ru-RU" sz="2000" kern="1800" dirty="0">
                <a:latin typeface="Montserrat" panose="00000500000000000000" pitchFamily="2" charset="-52"/>
              </a:rPr>
              <a:t>ул. 13 к.1, </a:t>
            </a:r>
            <a:endParaRPr lang="ru-RU" sz="2000" kern="1800" dirty="0" smtClean="0">
              <a:latin typeface="Montserrat" panose="00000500000000000000" pitchFamily="2" charset="-52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kern="1800" dirty="0" smtClean="0">
                <a:latin typeface="Montserrat" panose="00000500000000000000" pitchFamily="2" charset="-52"/>
              </a:rPr>
              <a:t>Шокальского </a:t>
            </a:r>
            <a:r>
              <a:rPr lang="ru-RU" sz="2000" kern="1800" dirty="0">
                <a:latin typeface="Montserrat" panose="00000500000000000000" pitchFamily="2" charset="-52"/>
              </a:rPr>
              <a:t>пр.63, </a:t>
            </a:r>
            <a:endParaRPr lang="ru-RU" sz="2000" kern="1800" dirty="0" smtClean="0">
              <a:latin typeface="Montserrat" panose="00000500000000000000" pitchFamily="2" charset="-52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kern="1800" dirty="0" smtClean="0">
                <a:latin typeface="Montserrat" panose="00000500000000000000" pitchFamily="2" charset="-52"/>
              </a:rPr>
              <a:t>Широкая </a:t>
            </a:r>
            <a:r>
              <a:rPr lang="ru-RU" sz="2000" kern="1800" dirty="0">
                <a:latin typeface="Montserrat" panose="00000500000000000000" pitchFamily="2" charset="-52"/>
              </a:rPr>
              <a:t>ул. 16, </a:t>
            </a:r>
            <a:endParaRPr lang="ru-RU" sz="2000" kern="1800" dirty="0" smtClean="0">
              <a:latin typeface="Montserrat" panose="00000500000000000000" pitchFamily="2" charset="-52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kern="1800" dirty="0" smtClean="0">
                <a:latin typeface="Montserrat" panose="00000500000000000000" pitchFamily="2" charset="-52"/>
              </a:rPr>
              <a:t>Студеный </a:t>
            </a:r>
            <a:r>
              <a:rPr lang="ru-RU" sz="2000" kern="1800" dirty="0">
                <a:latin typeface="Montserrat" panose="00000500000000000000" pitchFamily="2" charset="-52"/>
              </a:rPr>
              <a:t>пр. 36, </a:t>
            </a:r>
            <a:endParaRPr lang="ru-RU" sz="2000" kern="1800" dirty="0" smtClean="0">
              <a:latin typeface="Montserrat" panose="00000500000000000000" pitchFamily="2" charset="-52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kern="1800" dirty="0" smtClean="0">
                <a:latin typeface="Montserrat" panose="00000500000000000000" pitchFamily="2" charset="-52"/>
              </a:rPr>
              <a:t>Широкая </a:t>
            </a:r>
            <a:r>
              <a:rPr lang="ru-RU" sz="2000" kern="1800" dirty="0">
                <a:latin typeface="Montserrat" panose="00000500000000000000" pitchFamily="2" charset="-52"/>
              </a:rPr>
              <a:t>ул. 17 к.6, </a:t>
            </a:r>
            <a:endParaRPr lang="ru-RU" sz="2000" kern="1800" dirty="0" smtClean="0">
              <a:latin typeface="Montserrat" panose="00000500000000000000" pitchFamily="2" charset="-52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kern="1800" dirty="0">
                <a:latin typeface="Montserrat" panose="00000500000000000000" pitchFamily="2" charset="-52"/>
              </a:rPr>
              <a:t>С</a:t>
            </a:r>
            <a:r>
              <a:rPr lang="ru-RU" sz="2000" kern="1800" dirty="0" smtClean="0">
                <a:latin typeface="Montserrat" panose="00000500000000000000" pitchFamily="2" charset="-52"/>
              </a:rPr>
              <a:t>туденый </a:t>
            </a:r>
            <a:r>
              <a:rPr lang="ru-RU" sz="2000" kern="1800" dirty="0">
                <a:latin typeface="Montserrat" panose="00000500000000000000" pitchFamily="2" charset="-52"/>
              </a:rPr>
              <a:t>пр. 15, </a:t>
            </a:r>
            <a:endParaRPr lang="ru-RU" sz="2000" kern="1800" dirty="0" smtClean="0">
              <a:latin typeface="Montserrat" panose="00000500000000000000" pitchFamily="2" charset="-52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kern="1800" dirty="0" smtClean="0">
                <a:latin typeface="Montserrat" panose="00000500000000000000" pitchFamily="2" charset="-52"/>
              </a:rPr>
              <a:t>Широкая </a:t>
            </a:r>
            <a:r>
              <a:rPr lang="ru-RU" sz="2000" kern="1800" dirty="0">
                <a:latin typeface="Montserrat" panose="00000500000000000000" pitchFamily="2" charset="-52"/>
              </a:rPr>
              <a:t>ул. 18, </a:t>
            </a:r>
            <a:endParaRPr lang="ru-RU" sz="2000" kern="1800" dirty="0" smtClean="0">
              <a:latin typeface="Montserrat" panose="00000500000000000000" pitchFamily="2" charset="-52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kern="1800" dirty="0" smtClean="0">
                <a:latin typeface="Montserrat" panose="00000500000000000000" pitchFamily="2" charset="-52"/>
              </a:rPr>
              <a:t>Широкая </a:t>
            </a:r>
            <a:r>
              <a:rPr lang="ru-RU" sz="2000" kern="1800" dirty="0">
                <a:latin typeface="Montserrat" panose="00000500000000000000" pitchFamily="2" charset="-52"/>
              </a:rPr>
              <a:t>ул. 20, </a:t>
            </a:r>
            <a:endParaRPr lang="ru-RU" sz="2000" kern="1800" dirty="0" smtClean="0">
              <a:latin typeface="Montserrat" panose="00000500000000000000" pitchFamily="2" charset="-52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kern="1800" dirty="0" smtClean="0">
                <a:latin typeface="Montserrat" panose="00000500000000000000" pitchFamily="2" charset="-52"/>
              </a:rPr>
              <a:t>Широкая </a:t>
            </a:r>
            <a:r>
              <a:rPr lang="ru-RU" sz="2000" kern="1800" dirty="0">
                <a:latin typeface="Montserrat" panose="00000500000000000000" pitchFamily="2" charset="-52"/>
              </a:rPr>
              <a:t>ул. 17 к.1, </a:t>
            </a:r>
            <a:endParaRPr lang="ru-RU" sz="2000" kern="1800" dirty="0" smtClean="0">
              <a:latin typeface="Montserrat" panose="00000500000000000000" pitchFamily="2" charset="-52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kern="1800" dirty="0" smtClean="0">
                <a:latin typeface="Montserrat" panose="00000500000000000000" pitchFamily="2" charset="-52"/>
              </a:rPr>
              <a:t>Широкая </a:t>
            </a:r>
            <a:r>
              <a:rPr lang="ru-RU" sz="2000" kern="1800" dirty="0">
                <a:latin typeface="Montserrat" panose="00000500000000000000" pitchFamily="2" charset="-52"/>
              </a:rPr>
              <a:t>ул. 1 к.1</a:t>
            </a:r>
            <a:endParaRPr lang="ru-RU" sz="2000" kern="1800" dirty="0" smtClean="0">
              <a:latin typeface="Montserrat" panose="00000500000000000000" pitchFamily="2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10D3E6-57AB-4465-9829-9533C0A0D8FB}"/>
              </a:ext>
            </a:extLst>
          </p:cNvPr>
          <p:cNvSpPr txBox="1"/>
          <p:nvPr/>
        </p:nvSpPr>
        <p:spPr>
          <a:xfrm>
            <a:off x="8438874" y="5177346"/>
            <a:ext cx="15782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 Light" panose="00000400000000000000" pitchFamily="2" charset="-52"/>
              </a:rPr>
              <a:t>За 2021 год</a:t>
            </a:r>
            <a:endParaRPr lang="ru-RU" sz="1400" dirty="0">
              <a:latin typeface="Montserrat Light" panose="00000400000000000000" pitchFamily="2" charset="-52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2C7C11E0-CF71-4718-8D8F-15F58177EF83}"/>
              </a:ext>
            </a:extLst>
          </p:cNvPr>
          <p:cNvCxnSpPr>
            <a:cxnSpLocks/>
          </p:cNvCxnSpPr>
          <p:nvPr/>
        </p:nvCxnSpPr>
        <p:spPr>
          <a:xfrm flipV="1">
            <a:off x="186520" y="223795"/>
            <a:ext cx="2236473" cy="537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19</a:t>
            </a:fld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62600" y="249353"/>
            <a:ext cx="609600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kern="1800" dirty="0">
                <a:latin typeface="Montserrat" panose="00000500000000000000" pitchFamily="2" charset="-52"/>
              </a:rPr>
              <a:t>В </a:t>
            </a:r>
            <a:r>
              <a:rPr lang="ru-RU" kern="1800" dirty="0" smtClean="0">
                <a:latin typeface="Montserrat" panose="00000500000000000000" pitchFamily="2" charset="-52"/>
              </a:rPr>
              <a:t>2023 </a:t>
            </a:r>
            <a:r>
              <a:rPr lang="ru-RU" kern="1800" dirty="0">
                <a:latin typeface="Montserrat" panose="00000500000000000000" pitchFamily="2" charset="-52"/>
              </a:rPr>
              <a:t>г. на территории района Северное Медведково была произведена посадка деревьев и кустарников на объектах озеленения 3-й категории </a:t>
            </a:r>
            <a:r>
              <a:rPr lang="ru-RU" kern="1800" dirty="0" smtClean="0">
                <a:latin typeface="Montserrat" panose="00000500000000000000" pitchFamily="2" charset="-52"/>
              </a:rPr>
              <a:t>на</a:t>
            </a:r>
            <a:r>
              <a:rPr lang="ru-RU" b="1" kern="1800" dirty="0">
                <a:latin typeface="Montserrat" panose="00000500000000000000" pitchFamily="2" charset="-52"/>
              </a:rPr>
              <a:t> </a:t>
            </a:r>
            <a:endParaRPr lang="ru-RU" b="1" kern="1800" dirty="0" smtClean="0">
              <a:latin typeface="Montserrat" panose="00000500000000000000" pitchFamily="2" charset="-52"/>
            </a:endParaRPr>
          </a:p>
          <a:p>
            <a:pPr algn="ctr"/>
            <a:r>
              <a:rPr lang="ru-RU" b="1" kern="1800" dirty="0" smtClean="0">
                <a:latin typeface="Montserrat" panose="00000500000000000000" pitchFamily="2" charset="-52"/>
              </a:rPr>
              <a:t>14-ти </a:t>
            </a:r>
            <a:r>
              <a:rPr lang="ru-RU" b="1" kern="1800" dirty="0">
                <a:latin typeface="Montserrat" panose="00000500000000000000" pitchFamily="2" charset="-52"/>
              </a:rPr>
              <a:t>дворовых территориях</a:t>
            </a:r>
            <a:r>
              <a:rPr lang="ru-RU" kern="1800" dirty="0" smtClean="0">
                <a:latin typeface="Montserrat" panose="00000500000000000000" pitchFamily="2" charset="-52"/>
              </a:rPr>
              <a:t>  </a:t>
            </a:r>
            <a:endParaRPr lang="ru-RU" kern="1800" dirty="0">
              <a:latin typeface="Montserrat" panose="00000500000000000000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62600" y="1825435"/>
            <a:ext cx="6096000" cy="67710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kern="1800" dirty="0">
                <a:latin typeface="Montserrat" panose="00000500000000000000" pitchFamily="2" charset="-52"/>
              </a:rPr>
              <a:t>Всего было высажено </a:t>
            </a:r>
            <a:endParaRPr lang="ru-RU" kern="1800" dirty="0" smtClean="0">
              <a:latin typeface="Montserrat" panose="00000500000000000000" pitchFamily="2" charset="-52"/>
            </a:endParaRPr>
          </a:p>
          <a:p>
            <a:pPr algn="ctr"/>
            <a:r>
              <a:rPr lang="ru-RU" sz="2000" kern="1800" dirty="0" smtClean="0">
                <a:solidFill>
                  <a:schemeClr val="accent1"/>
                </a:solidFill>
                <a:latin typeface="Montserrat" panose="00000500000000000000" pitchFamily="2" charset="-52"/>
              </a:rPr>
              <a:t>107</a:t>
            </a:r>
            <a:r>
              <a:rPr lang="ru-RU" kern="1800" dirty="0" smtClean="0">
                <a:solidFill>
                  <a:schemeClr val="accent1"/>
                </a:solidFill>
                <a:latin typeface="Montserrat" panose="00000500000000000000" pitchFamily="2" charset="-52"/>
              </a:rPr>
              <a:t> </a:t>
            </a:r>
            <a:r>
              <a:rPr lang="ru-RU" kern="1800" dirty="0" smtClean="0">
                <a:latin typeface="Montserrat" panose="00000500000000000000" pitchFamily="2" charset="-52"/>
              </a:rPr>
              <a:t>деревьев </a:t>
            </a:r>
            <a:endParaRPr lang="ru-RU" kern="1800" dirty="0">
              <a:latin typeface="Montserrat" panose="00000500000000000000" pitchFamily="2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-1" r="-2979" b="7982"/>
          <a:stretch/>
        </p:blipFill>
        <p:spPr>
          <a:xfrm>
            <a:off x="5562600" y="2561961"/>
            <a:ext cx="3429323" cy="41595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923" y="2575770"/>
            <a:ext cx="3135257" cy="4131896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3063A55-8568-4F1E-A611-908735994A65}"/>
              </a:ext>
            </a:extLst>
          </p:cNvPr>
          <p:cNvSpPr/>
          <p:nvPr/>
        </p:nvSpPr>
        <p:spPr>
          <a:xfrm rot="5400000">
            <a:off x="11401225" y="1575072"/>
            <a:ext cx="942286" cy="62290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9001364" y="62947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chemeClr val="bg1"/>
                </a:solidFill>
              </a:rPr>
              <a:t>19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22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bs.twimg.com/media/C7G8z5OW4AAznl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0"/>
            <a:ext cx="12192000" cy="686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0F0A87E-DE0F-4462-9F46-9E4664F816B0}"/>
              </a:ext>
            </a:extLst>
          </p:cNvPr>
          <p:cNvSpPr/>
          <p:nvPr/>
        </p:nvSpPr>
        <p:spPr>
          <a:xfrm>
            <a:off x="820181" y="484414"/>
            <a:ext cx="10326309" cy="5715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5F476B-0CEA-4B2D-B862-2AA7CAF3D556}"/>
              </a:ext>
            </a:extLst>
          </p:cNvPr>
          <p:cNvSpPr txBox="1"/>
          <p:nvPr/>
        </p:nvSpPr>
        <p:spPr>
          <a:xfrm>
            <a:off x="2740302" y="1052090"/>
            <a:ext cx="74400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Район Северное Медведково </a:t>
            </a:r>
          </a:p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в цифрах</a:t>
            </a:r>
            <a:endParaRPr lang="ru-RU" sz="3200" dirty="0">
              <a:solidFill>
                <a:schemeClr val="accent1">
                  <a:lumMod val="75000"/>
                </a:schemeClr>
              </a:solidFill>
              <a:effectLst/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003DF4-1CF4-46E6-8FAA-F14994B13A19}"/>
              </a:ext>
            </a:extLst>
          </p:cNvPr>
          <p:cNvSpPr txBox="1"/>
          <p:nvPr/>
        </p:nvSpPr>
        <p:spPr>
          <a:xfrm>
            <a:off x="4850194" y="3821527"/>
            <a:ext cx="343912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kern="1800" dirty="0" smtClean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128 028</a:t>
            </a:r>
            <a:r>
              <a:rPr lang="en-US" sz="3200" kern="1800" dirty="0" smtClean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 </a:t>
            </a:r>
            <a:r>
              <a:rPr lang="en-US" kern="1800" dirty="0">
                <a:solidFill>
                  <a:srgbClr val="2D7553"/>
                </a:solidFill>
                <a:latin typeface="Montserrat ExtraBold" panose="00000900000000000000" pitchFamily="2" charset="-52"/>
              </a:rPr>
              <a:t/>
            </a:r>
            <a:br>
              <a:rPr lang="en-US" kern="1800" dirty="0">
                <a:solidFill>
                  <a:srgbClr val="2D7553"/>
                </a:solidFill>
                <a:latin typeface="Montserrat ExtraBold" panose="00000900000000000000" pitchFamily="2" charset="-52"/>
              </a:rPr>
            </a:br>
            <a:r>
              <a:rPr lang="ru-RU" kern="1800" dirty="0">
                <a:latin typeface="Montserrat" panose="00000500000000000000" pitchFamily="2" charset="-52"/>
              </a:rPr>
              <a:t>Численность </a:t>
            </a:r>
            <a:r>
              <a:rPr lang="en-US" kern="1800" dirty="0">
                <a:latin typeface="Montserrat" panose="00000500000000000000" pitchFamily="2" charset="-52"/>
              </a:rPr>
              <a:t/>
            </a:r>
            <a:br>
              <a:rPr lang="en-US" kern="1800" dirty="0">
                <a:latin typeface="Montserrat" panose="00000500000000000000" pitchFamily="2" charset="-52"/>
              </a:rPr>
            </a:br>
            <a:r>
              <a:rPr lang="ru-RU" kern="1800" dirty="0">
                <a:latin typeface="Montserrat" panose="00000500000000000000" pitchFamily="2" charset="-52"/>
              </a:rPr>
              <a:t>населения</a:t>
            </a:r>
            <a:endParaRPr lang="ru-RU" sz="1600" kern="1800" dirty="0">
              <a:latin typeface="Montserrat" panose="00000500000000000000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D3B84A-9CBD-415F-8EE1-D69B4912E33C}"/>
              </a:ext>
            </a:extLst>
          </p:cNvPr>
          <p:cNvSpPr txBox="1"/>
          <p:nvPr/>
        </p:nvSpPr>
        <p:spPr>
          <a:xfrm>
            <a:off x="1560677" y="3821527"/>
            <a:ext cx="251280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kern="1800" dirty="0" smtClean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567,6 </a:t>
            </a:r>
            <a:r>
              <a:rPr lang="ru-RU" sz="3200" kern="1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га </a:t>
            </a:r>
            <a:r>
              <a:rPr lang="ru-RU" kern="1800" dirty="0">
                <a:latin typeface="Montserrat" panose="00000500000000000000" pitchFamily="2" charset="-52"/>
              </a:rPr>
              <a:t>Территория района</a:t>
            </a:r>
            <a:endParaRPr lang="ru-RU" kern="1800" dirty="0">
              <a:latin typeface="Montserrat ExtraBold" panose="00000900000000000000" pitchFamily="2" charset="-5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EEA5F4-82EE-4056-AF4A-28F5EB8921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24040" y="3100470"/>
            <a:ext cx="720000" cy="72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575819-7DB5-4219-A376-1DF758057183}"/>
              </a:ext>
            </a:extLst>
          </p:cNvPr>
          <p:cNvSpPr txBox="1"/>
          <p:nvPr/>
        </p:nvSpPr>
        <p:spPr>
          <a:xfrm>
            <a:off x="8233027" y="3821527"/>
            <a:ext cx="251280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kern="1800" dirty="0" smtClean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243</a:t>
            </a:r>
            <a:r>
              <a:rPr lang="ru-RU" sz="3200" kern="1800" dirty="0" smtClean="0">
                <a:solidFill>
                  <a:srgbClr val="1A9D3D"/>
                </a:solidFill>
                <a:latin typeface="Montserrat ExtraBold" panose="00000900000000000000" pitchFamily="2" charset="-52"/>
              </a:rPr>
              <a:t> </a:t>
            </a:r>
            <a:r>
              <a:rPr lang="ru-RU" sz="3200" kern="1800" dirty="0">
                <a:solidFill>
                  <a:srgbClr val="1A9D3D"/>
                </a:solidFill>
                <a:latin typeface="Montserrat ExtraBold" panose="00000900000000000000" pitchFamily="2" charset="-52"/>
              </a:rPr>
              <a:t/>
            </a:r>
            <a:br>
              <a:rPr lang="ru-RU" sz="3200" kern="1800" dirty="0">
                <a:solidFill>
                  <a:srgbClr val="1A9D3D"/>
                </a:solidFill>
                <a:latin typeface="Montserrat ExtraBold" panose="00000900000000000000" pitchFamily="2" charset="-52"/>
              </a:rPr>
            </a:br>
            <a:r>
              <a:rPr lang="ru-RU" kern="1800" dirty="0" smtClean="0">
                <a:latin typeface="Montserrat" panose="00000500000000000000" pitchFamily="2" charset="-52"/>
              </a:rPr>
              <a:t>Жилых </a:t>
            </a:r>
            <a:r>
              <a:rPr lang="ru-RU" kern="1800" dirty="0">
                <a:latin typeface="Montserrat" panose="00000500000000000000" pitchFamily="2" charset="-52"/>
              </a:rPr>
              <a:t>дома </a:t>
            </a:r>
            <a:br>
              <a:rPr lang="ru-RU" kern="1800" dirty="0">
                <a:latin typeface="Montserrat" panose="00000500000000000000" pitchFamily="2" charset="-52"/>
              </a:rPr>
            </a:br>
            <a:endParaRPr lang="ru-RU" kern="1800" dirty="0">
              <a:latin typeface="Montserrat" panose="00000500000000000000" pitchFamily="2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39F4B5-9B02-456D-A7E4-B4664665E9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72252" y="3100470"/>
            <a:ext cx="720000" cy="72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0A8732-DB0A-4FBC-B486-8E12DE627AD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376000" y="3100470"/>
            <a:ext cx="720000" cy="720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9D790A5-530D-46EB-A1CE-573D1A5CE486}"/>
              </a:ext>
            </a:extLst>
          </p:cNvPr>
          <p:cNvSpPr/>
          <p:nvPr/>
        </p:nvSpPr>
        <p:spPr>
          <a:xfrm>
            <a:off x="10975024" y="2826565"/>
            <a:ext cx="504001" cy="76944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2</a:t>
            </a:fld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766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 descr="C:\Users\user\Desktop\Благоустройство\2021\Знаковый объект\Грекова 5-7, Широкая 5 к 4\фото после\10121fde-4f81-4d7a-a072-e8e383deb098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t="16068" r="13542"/>
          <a:stretch/>
        </p:blipFill>
        <p:spPr bwMode="auto">
          <a:xfrm>
            <a:off x="0" y="-10529"/>
            <a:ext cx="12192000" cy="68685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1F66E88-E607-4487-989B-29D4DA48EF55}"/>
              </a:ext>
            </a:extLst>
          </p:cNvPr>
          <p:cNvGrpSpPr/>
          <p:nvPr/>
        </p:nvGrpSpPr>
        <p:grpSpPr>
          <a:xfrm>
            <a:off x="1466699" y="835849"/>
            <a:ext cx="9479666" cy="5561171"/>
            <a:chOff x="1262276" y="876041"/>
            <a:chExt cx="9479666" cy="5561171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1A62F043-2E40-44EC-8AAB-8B5AA10BFAE6}"/>
                </a:ext>
              </a:extLst>
            </p:cNvPr>
            <p:cNvSpPr/>
            <p:nvPr/>
          </p:nvSpPr>
          <p:spPr>
            <a:xfrm>
              <a:off x="1262276" y="876041"/>
              <a:ext cx="9479666" cy="55611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9602B8-C16E-4F2D-B006-422E44BB47CE}"/>
                </a:ext>
              </a:extLst>
            </p:cNvPr>
            <p:cNvSpPr txBox="1"/>
            <p:nvPr/>
          </p:nvSpPr>
          <p:spPr>
            <a:xfrm>
              <a:off x="1534708" y="1654368"/>
              <a:ext cx="912258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kern="1800" dirty="0">
                  <a:latin typeface="Montserrat ExtraBold" panose="00000900000000000000" pitchFamily="2" charset="-52"/>
                </a:rPr>
                <a:t>В весенний период были выполнены работы по уборке и благоустройству </a:t>
              </a:r>
              <a:r>
                <a:rPr lang="ru-RU" sz="1600" kern="1800" dirty="0" smtClean="0">
                  <a:latin typeface="Montserrat ExtraBold" panose="00000900000000000000" pitchFamily="2" charset="-52"/>
                </a:rPr>
                <a:t>территории </a:t>
              </a:r>
              <a:r>
                <a:rPr lang="ru-RU" sz="1600" kern="1800" dirty="0">
                  <a:latin typeface="Montserrat ExtraBold" panose="00000900000000000000" pitchFamily="2" charset="-52"/>
                </a:rPr>
                <a:t>района, в том числе </a:t>
              </a:r>
              <a:r>
                <a:rPr lang="ru-RU" sz="1600" kern="1800" dirty="0" smtClean="0">
                  <a:latin typeface="Montserrat ExtraBold" panose="00000900000000000000" pitchFamily="2" charset="-52"/>
                </a:rPr>
                <a:t>строительных</a:t>
              </a:r>
              <a:r>
                <a:rPr lang="ru-RU" sz="1600" kern="1800" dirty="0">
                  <a:latin typeface="Montserrat ExtraBold" panose="00000900000000000000" pitchFamily="2" charset="-52"/>
                </a:rPr>
                <a:t>, торговых, </a:t>
              </a:r>
              <a:endParaRPr lang="ru-RU" sz="1600" kern="1800" dirty="0" smtClean="0">
                <a:latin typeface="Montserrat ExtraBold" panose="00000900000000000000" pitchFamily="2" charset="-52"/>
              </a:endParaRPr>
            </a:p>
            <a:p>
              <a:pPr algn="ctr"/>
              <a:r>
                <a:rPr lang="ru-RU" sz="1600" kern="1800" dirty="0" smtClean="0">
                  <a:latin typeface="Montserrat ExtraBold" panose="00000900000000000000" pitchFamily="2" charset="-52"/>
                </a:rPr>
                <a:t>гаражно-стояночных </a:t>
              </a:r>
              <a:r>
                <a:rPr lang="ru-RU" sz="1600" kern="1800" dirty="0">
                  <a:latin typeface="Montserrat ExtraBold" panose="00000900000000000000" pitchFamily="2" charset="-52"/>
                </a:rPr>
                <a:t>объектов</a:t>
              </a:r>
              <a:endParaRPr lang="ru-RU" sz="1600" dirty="0">
                <a:latin typeface="Montserrat ExtraBold" panose="00000900000000000000" pitchFamily="2" charset="-52"/>
              </a:endParaRPr>
            </a:p>
          </p:txBody>
        </p: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83EE0548-95C2-4C4B-BDA1-8C8BAEBB6E89}"/>
                </a:ext>
              </a:extLst>
            </p:cNvPr>
            <p:cNvGrpSpPr/>
            <p:nvPr/>
          </p:nvGrpSpPr>
          <p:grpSpPr>
            <a:xfrm>
              <a:off x="1908066" y="2774947"/>
              <a:ext cx="396000" cy="396000"/>
              <a:chOff x="480432" y="1734404"/>
              <a:chExt cx="396000" cy="396000"/>
            </a:xfrm>
          </p:grpSpPr>
          <p:sp>
            <p:nvSpPr>
              <p:cNvPr id="34" name="Прямоугольник: скругленные углы 33">
                <a:extLst>
                  <a:ext uri="{FF2B5EF4-FFF2-40B4-BE49-F238E27FC236}">
                    <a16:creationId xmlns:a16="http://schemas.microsoft.com/office/drawing/2014/main" id="{C1017DFA-171B-4EA8-9E47-74E521CE2425}"/>
                  </a:ext>
                </a:extLst>
              </p:cNvPr>
              <p:cNvSpPr/>
              <p:nvPr/>
            </p:nvSpPr>
            <p:spPr>
              <a:xfrm>
                <a:off x="480432" y="1734404"/>
                <a:ext cx="396000" cy="396000"/>
              </a:xfrm>
              <a:prstGeom prst="roundRect">
                <a:avLst>
                  <a:gd name="adj" fmla="val 8248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270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75663C47-F82F-48C7-BF2C-0F3B5FFBBD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592558" y="1846530"/>
                <a:ext cx="171748" cy="171748"/>
              </a:xfrm>
              <a:prstGeom prst="rect">
                <a:avLst/>
              </a:prstGeom>
            </p:spPr>
          </p:pic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9CEDB6D-C5EC-4751-9E48-7C75C115234D}"/>
                </a:ext>
              </a:extLst>
            </p:cNvPr>
            <p:cNvSpPr txBox="1"/>
            <p:nvPr/>
          </p:nvSpPr>
          <p:spPr>
            <a:xfrm>
              <a:off x="2336112" y="2741200"/>
              <a:ext cx="267461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kern="1800" dirty="0" smtClean="0">
                  <a:latin typeface="Montserrat ExtraBold" panose="00000900000000000000" pitchFamily="2" charset="-52"/>
                </a:rPr>
                <a:t>4448 куб</a:t>
              </a:r>
              <a:r>
                <a:rPr lang="ru-RU" sz="1400" kern="1800" dirty="0">
                  <a:latin typeface="Montserrat ExtraBold" panose="00000900000000000000" pitchFamily="2" charset="-52"/>
                </a:rPr>
                <a:t>. м. </a:t>
              </a:r>
              <a:endParaRPr lang="ru-RU" sz="1400" kern="1800" dirty="0" smtClean="0">
                <a:latin typeface="Montserrat ExtraBold" panose="00000900000000000000" pitchFamily="2" charset="-52"/>
              </a:endParaRPr>
            </a:p>
            <a:p>
              <a:r>
                <a:rPr lang="ru-RU" sz="1400" kern="1800" dirty="0" smtClean="0">
                  <a:latin typeface="Montserrat ExtraBold" panose="00000900000000000000" pitchFamily="2" charset="-52"/>
                </a:rPr>
                <a:t>вывезено </a:t>
              </a:r>
              <a:r>
                <a:rPr lang="ru-RU" sz="1400" kern="1800" dirty="0">
                  <a:latin typeface="Montserrat ExtraBold" panose="00000900000000000000" pitchFamily="2" charset="-52"/>
                </a:rPr>
                <a:t>мусора</a:t>
              </a:r>
              <a:endParaRPr lang="ru-RU" sz="1400" dirty="0">
                <a:latin typeface="Montserrat Light" panose="00000400000000000000" pitchFamily="2" charset="-52"/>
              </a:endParaRPr>
            </a:p>
          </p:txBody>
        </p:sp>
        <p:grpSp>
          <p:nvGrpSpPr>
            <p:cNvPr id="80" name="Группа 79">
              <a:extLst>
                <a:ext uri="{FF2B5EF4-FFF2-40B4-BE49-F238E27FC236}">
                  <a16:creationId xmlns:a16="http://schemas.microsoft.com/office/drawing/2014/main" id="{A2CDA815-00C6-424D-97A0-B32B3D810198}"/>
                </a:ext>
              </a:extLst>
            </p:cNvPr>
            <p:cNvGrpSpPr/>
            <p:nvPr/>
          </p:nvGrpSpPr>
          <p:grpSpPr>
            <a:xfrm>
              <a:off x="1908066" y="3718797"/>
              <a:ext cx="396000" cy="396000"/>
              <a:chOff x="480432" y="1734404"/>
              <a:chExt cx="396000" cy="396000"/>
            </a:xfrm>
          </p:grpSpPr>
          <p:sp>
            <p:nvSpPr>
              <p:cNvPr id="81" name="Прямоугольник: скругленные углы 80">
                <a:extLst>
                  <a:ext uri="{FF2B5EF4-FFF2-40B4-BE49-F238E27FC236}">
                    <a16:creationId xmlns:a16="http://schemas.microsoft.com/office/drawing/2014/main" id="{6EC73376-66EE-4E69-964B-F46BD5F55542}"/>
                  </a:ext>
                </a:extLst>
              </p:cNvPr>
              <p:cNvSpPr/>
              <p:nvPr/>
            </p:nvSpPr>
            <p:spPr>
              <a:xfrm>
                <a:off x="480432" y="1734404"/>
                <a:ext cx="396000" cy="396000"/>
              </a:xfrm>
              <a:prstGeom prst="roundRect">
                <a:avLst>
                  <a:gd name="adj" fmla="val 8248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270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BBF18F9E-08B5-467A-9AB9-0159401085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592558" y="1846530"/>
                <a:ext cx="171748" cy="171748"/>
              </a:xfrm>
              <a:prstGeom prst="rect">
                <a:avLst/>
              </a:prstGeom>
            </p:spPr>
          </p:pic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1E18755-EAF3-4A4D-A07F-CB1A746A6865}"/>
                </a:ext>
              </a:extLst>
            </p:cNvPr>
            <p:cNvSpPr txBox="1"/>
            <p:nvPr/>
          </p:nvSpPr>
          <p:spPr>
            <a:xfrm>
              <a:off x="2336112" y="3656627"/>
              <a:ext cx="22923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kern="1800" dirty="0" smtClean="0">
                  <a:latin typeface="Montserrat ExtraBold" panose="00000900000000000000" pitchFamily="2" charset="-52"/>
                </a:rPr>
                <a:t>85 </a:t>
              </a:r>
              <a:r>
                <a:rPr lang="ru-RU" sz="1400" kern="1800" dirty="0">
                  <a:latin typeface="Montserrat ExtraBold" panose="00000900000000000000" pitchFamily="2" charset="-52"/>
                </a:rPr>
                <a:t>МАФ </a:t>
              </a:r>
              <a:endParaRPr lang="ru-RU" sz="1400" kern="1800" dirty="0" smtClean="0">
                <a:latin typeface="Montserrat ExtraBold" panose="00000900000000000000" pitchFamily="2" charset="-52"/>
              </a:endParaRPr>
            </a:p>
            <a:p>
              <a:r>
                <a:rPr lang="ru-RU" sz="1400" kern="1800" dirty="0" smtClean="0">
                  <a:latin typeface="Montserrat ExtraBold" panose="00000900000000000000" pitchFamily="2" charset="-52"/>
                </a:rPr>
                <a:t>отремонтировано</a:t>
              </a:r>
              <a:r>
                <a:rPr lang="ru-RU" sz="1200" kern="1800" dirty="0" smtClean="0">
                  <a:latin typeface="Montserrat ExtraBold" panose="00000900000000000000" pitchFamily="2" charset="-52"/>
                </a:rPr>
                <a:t> </a:t>
              </a:r>
              <a:endParaRPr lang="ru-RU" sz="1200" dirty="0">
                <a:latin typeface="Montserrat Light" panose="00000400000000000000" pitchFamily="2" charset="-52"/>
              </a:endParaRPr>
            </a:p>
          </p:txBody>
        </p:sp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2A3801B0-B39D-4019-AE77-629531A886CF}"/>
                </a:ext>
              </a:extLst>
            </p:cNvPr>
            <p:cNvGrpSpPr/>
            <p:nvPr/>
          </p:nvGrpSpPr>
          <p:grpSpPr>
            <a:xfrm>
              <a:off x="1908066" y="4662647"/>
              <a:ext cx="396000" cy="396000"/>
              <a:chOff x="480432" y="1734404"/>
              <a:chExt cx="396000" cy="396000"/>
            </a:xfrm>
          </p:grpSpPr>
          <p:sp>
            <p:nvSpPr>
              <p:cNvPr id="85" name="Прямоугольник: скругленные углы 84">
                <a:extLst>
                  <a:ext uri="{FF2B5EF4-FFF2-40B4-BE49-F238E27FC236}">
                    <a16:creationId xmlns:a16="http://schemas.microsoft.com/office/drawing/2014/main" id="{56B8AC2E-EC24-4C9B-87EA-B6D4595975D6}"/>
                  </a:ext>
                </a:extLst>
              </p:cNvPr>
              <p:cNvSpPr/>
              <p:nvPr/>
            </p:nvSpPr>
            <p:spPr>
              <a:xfrm>
                <a:off x="480432" y="1734404"/>
                <a:ext cx="396000" cy="396000"/>
              </a:xfrm>
              <a:prstGeom prst="roundRect">
                <a:avLst>
                  <a:gd name="adj" fmla="val 8248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270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6" name="Рисунок 85">
                <a:extLst>
                  <a:ext uri="{FF2B5EF4-FFF2-40B4-BE49-F238E27FC236}">
                    <a16:creationId xmlns:a16="http://schemas.microsoft.com/office/drawing/2014/main" id="{D9A2250A-98C4-4800-BA79-5F585D2294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592558" y="1846530"/>
                <a:ext cx="171748" cy="171748"/>
              </a:xfrm>
              <a:prstGeom prst="rect">
                <a:avLst/>
              </a:prstGeom>
            </p:spPr>
          </p:pic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3FCCA81-B736-4443-84DD-CE95EE92B038}"/>
                </a:ext>
              </a:extLst>
            </p:cNvPr>
            <p:cNvSpPr txBox="1"/>
            <p:nvPr/>
          </p:nvSpPr>
          <p:spPr>
            <a:xfrm>
              <a:off x="2304066" y="4558176"/>
              <a:ext cx="272697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kern="1800" dirty="0">
                  <a:latin typeface="Montserrat ExtraBold" panose="00000900000000000000" pitchFamily="2" charset="-52"/>
                </a:rPr>
                <a:t>411 </a:t>
              </a:r>
              <a:endParaRPr lang="ru-RU" sz="1400" kern="1800" dirty="0" smtClean="0">
                <a:latin typeface="Montserrat ExtraBold" panose="00000900000000000000" pitchFamily="2" charset="-52"/>
              </a:endParaRPr>
            </a:p>
            <a:p>
              <a:r>
                <a:rPr lang="ru-RU" sz="1400" kern="1800" dirty="0" smtClean="0">
                  <a:latin typeface="Montserrat ExtraBold" panose="00000900000000000000" pitchFamily="2" charset="-52"/>
                </a:rPr>
                <a:t>фасадов </a:t>
              </a:r>
              <a:r>
                <a:rPr lang="ru-RU" sz="1400" kern="1800" dirty="0">
                  <a:latin typeface="Montserrat ExtraBold" panose="00000900000000000000" pitchFamily="2" charset="-52"/>
                </a:rPr>
                <a:t>и </a:t>
              </a:r>
              <a:r>
                <a:rPr lang="ru-RU" sz="1400" kern="1800" dirty="0" smtClean="0">
                  <a:latin typeface="Montserrat ExtraBold" panose="00000900000000000000" pitchFamily="2" charset="-52"/>
                </a:rPr>
                <a:t>цоколей</a:t>
              </a:r>
            </a:p>
            <a:p>
              <a:r>
                <a:rPr lang="ru-RU" sz="1400" kern="1800" dirty="0" smtClean="0">
                  <a:latin typeface="Montserrat ExtraBold" panose="00000900000000000000" pitchFamily="2" charset="-52"/>
                </a:rPr>
                <a:t>промыто </a:t>
              </a:r>
              <a:endParaRPr lang="en-US" sz="1400" kern="1800" dirty="0">
                <a:latin typeface="Montserrat Light" panose="00000400000000000000" pitchFamily="2" charset="-52"/>
              </a:endParaRPr>
            </a:p>
          </p:txBody>
        </p:sp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282AC4FF-85D5-4AB7-B986-A8C26DAA5067}"/>
                </a:ext>
              </a:extLst>
            </p:cNvPr>
            <p:cNvGrpSpPr/>
            <p:nvPr/>
          </p:nvGrpSpPr>
          <p:grpSpPr>
            <a:xfrm>
              <a:off x="1908066" y="5606497"/>
              <a:ext cx="396000" cy="396000"/>
              <a:chOff x="480432" y="1734404"/>
              <a:chExt cx="396000" cy="396000"/>
            </a:xfrm>
          </p:grpSpPr>
          <p:sp>
            <p:nvSpPr>
              <p:cNvPr id="89" name="Прямоугольник: скругленные углы 88">
                <a:extLst>
                  <a:ext uri="{FF2B5EF4-FFF2-40B4-BE49-F238E27FC236}">
                    <a16:creationId xmlns:a16="http://schemas.microsoft.com/office/drawing/2014/main" id="{A91197EA-A4B1-4A81-A561-DDADBE844FA4}"/>
                  </a:ext>
                </a:extLst>
              </p:cNvPr>
              <p:cNvSpPr/>
              <p:nvPr/>
            </p:nvSpPr>
            <p:spPr>
              <a:xfrm>
                <a:off x="480432" y="1734404"/>
                <a:ext cx="396000" cy="396000"/>
              </a:xfrm>
              <a:prstGeom prst="roundRect">
                <a:avLst>
                  <a:gd name="adj" fmla="val 8248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270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F029C6BF-C0B4-443C-8A31-85E7C506CC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592558" y="1846530"/>
                <a:ext cx="171748" cy="171748"/>
              </a:xfrm>
              <a:prstGeom prst="rect">
                <a:avLst/>
              </a:prstGeom>
            </p:spPr>
          </p:pic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BB04F2B-D734-49FF-B729-C4C334EF6187}"/>
                </a:ext>
              </a:extLst>
            </p:cNvPr>
            <p:cNvSpPr txBox="1"/>
            <p:nvPr/>
          </p:nvSpPr>
          <p:spPr>
            <a:xfrm>
              <a:off x="2304065" y="5551189"/>
              <a:ext cx="275902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kern="1800" dirty="0" smtClean="0">
                  <a:latin typeface="Montserrat ExtraBold" panose="00000900000000000000" pitchFamily="2" charset="-52"/>
                </a:rPr>
                <a:t>295 </a:t>
              </a:r>
              <a:r>
                <a:rPr lang="ru-RU" sz="1400" kern="1800" dirty="0">
                  <a:latin typeface="Montserrat ExtraBold" panose="00000900000000000000" pitchFamily="2" charset="-52"/>
                </a:rPr>
                <a:t>урн окрашено, </a:t>
              </a:r>
              <a:r>
                <a:rPr lang="ru-RU" sz="1400" kern="1800" dirty="0" smtClean="0">
                  <a:latin typeface="Montserrat ExtraBold" panose="00000900000000000000" pitchFamily="2" charset="-52"/>
                </a:rPr>
                <a:t>55 урн </a:t>
              </a:r>
              <a:r>
                <a:rPr lang="ru-RU" sz="1400" kern="1800" dirty="0">
                  <a:latin typeface="Montserrat ExtraBold" panose="00000900000000000000" pitchFamily="2" charset="-52"/>
                </a:rPr>
                <a:t>и </a:t>
              </a:r>
              <a:r>
                <a:rPr lang="ru-RU" sz="1400" kern="1800" dirty="0" smtClean="0">
                  <a:latin typeface="Montserrat ExtraBold" panose="00000900000000000000" pitchFamily="2" charset="-52"/>
                </a:rPr>
                <a:t>22 </a:t>
              </a:r>
              <a:r>
                <a:rPr lang="ru-RU" sz="1400" kern="1800" dirty="0">
                  <a:latin typeface="Montserrat ExtraBold" panose="00000900000000000000" pitchFamily="2" charset="-52"/>
                </a:rPr>
                <a:t>контейнерных </a:t>
              </a:r>
              <a:r>
                <a:rPr lang="ru-RU" sz="1400" kern="1800" dirty="0" smtClean="0">
                  <a:latin typeface="Montserrat ExtraBold" panose="00000900000000000000" pitchFamily="2" charset="-52"/>
                </a:rPr>
                <a:t>площадки отремонтированы</a:t>
              </a:r>
              <a:endParaRPr lang="en-US" sz="1400" kern="1800" dirty="0">
                <a:latin typeface="Montserrat Light" panose="00000400000000000000" pitchFamily="2" charset="-52"/>
              </a:endParaRPr>
            </a:p>
          </p:txBody>
        </p:sp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06476DE3-999E-4709-A6A0-A83B21EE5E4E}"/>
                </a:ext>
              </a:extLst>
            </p:cNvPr>
            <p:cNvGrpSpPr/>
            <p:nvPr/>
          </p:nvGrpSpPr>
          <p:grpSpPr>
            <a:xfrm>
              <a:off x="4588911" y="2774947"/>
              <a:ext cx="396000" cy="396000"/>
              <a:chOff x="480432" y="1734404"/>
              <a:chExt cx="396000" cy="396000"/>
            </a:xfrm>
          </p:grpSpPr>
          <p:sp>
            <p:nvSpPr>
              <p:cNvPr id="93" name="Прямоугольник: скругленные углы 92">
                <a:extLst>
                  <a:ext uri="{FF2B5EF4-FFF2-40B4-BE49-F238E27FC236}">
                    <a16:creationId xmlns:a16="http://schemas.microsoft.com/office/drawing/2014/main" id="{82020589-B70F-4ED4-9025-018DE7FC050E}"/>
                  </a:ext>
                </a:extLst>
              </p:cNvPr>
              <p:cNvSpPr/>
              <p:nvPr/>
            </p:nvSpPr>
            <p:spPr>
              <a:xfrm>
                <a:off x="480432" y="1734404"/>
                <a:ext cx="396000" cy="396000"/>
              </a:xfrm>
              <a:prstGeom prst="roundRect">
                <a:avLst>
                  <a:gd name="adj" fmla="val 8248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270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4" name="Рисунок 93">
                <a:extLst>
                  <a:ext uri="{FF2B5EF4-FFF2-40B4-BE49-F238E27FC236}">
                    <a16:creationId xmlns:a16="http://schemas.microsoft.com/office/drawing/2014/main" id="{73F488CF-4763-4BA7-945D-38F9986E2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592558" y="1846530"/>
                <a:ext cx="171748" cy="171748"/>
              </a:xfrm>
              <a:prstGeom prst="rect">
                <a:avLst/>
              </a:prstGeom>
            </p:spPr>
          </p:pic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3A7B402-9248-4531-9492-F0AEE95E5B95}"/>
                </a:ext>
              </a:extLst>
            </p:cNvPr>
            <p:cNvSpPr txBox="1"/>
            <p:nvPr/>
          </p:nvSpPr>
          <p:spPr>
            <a:xfrm>
              <a:off x="5031042" y="2732180"/>
              <a:ext cx="261485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kern="1800" dirty="0">
                  <a:latin typeface="Montserrat ExtraBold" panose="00000900000000000000" pitchFamily="2" charset="-52"/>
                </a:rPr>
                <a:t>15 объектов ГСК приведены в порядок</a:t>
              </a:r>
              <a:endParaRPr lang="ru-RU" sz="1400" dirty="0">
                <a:latin typeface="Montserrat Light" panose="00000400000000000000" pitchFamily="2" charset="-52"/>
              </a:endParaRPr>
            </a:p>
          </p:txBody>
        </p:sp>
        <p:grpSp>
          <p:nvGrpSpPr>
            <p:cNvPr id="96" name="Группа 95">
              <a:extLst>
                <a:ext uri="{FF2B5EF4-FFF2-40B4-BE49-F238E27FC236}">
                  <a16:creationId xmlns:a16="http://schemas.microsoft.com/office/drawing/2014/main" id="{6058CBB3-F7A5-4BE5-93F5-FAF13DD2AA11}"/>
                </a:ext>
              </a:extLst>
            </p:cNvPr>
            <p:cNvGrpSpPr/>
            <p:nvPr/>
          </p:nvGrpSpPr>
          <p:grpSpPr>
            <a:xfrm>
              <a:off x="7672737" y="4673718"/>
              <a:ext cx="396000" cy="396000"/>
              <a:chOff x="3564258" y="2689325"/>
              <a:chExt cx="396000" cy="396000"/>
            </a:xfrm>
          </p:grpSpPr>
          <p:sp>
            <p:nvSpPr>
              <p:cNvPr id="97" name="Прямоугольник: скругленные углы 96">
                <a:extLst>
                  <a:ext uri="{FF2B5EF4-FFF2-40B4-BE49-F238E27FC236}">
                    <a16:creationId xmlns:a16="http://schemas.microsoft.com/office/drawing/2014/main" id="{4E574030-C592-43BA-876F-7D7210E9EC68}"/>
                  </a:ext>
                </a:extLst>
              </p:cNvPr>
              <p:cNvSpPr/>
              <p:nvPr/>
            </p:nvSpPr>
            <p:spPr>
              <a:xfrm>
                <a:off x="3564258" y="2689325"/>
                <a:ext cx="396000" cy="396000"/>
              </a:xfrm>
              <a:prstGeom prst="roundRect">
                <a:avLst>
                  <a:gd name="adj" fmla="val 8248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270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8" name="Рисунок 97">
                <a:extLst>
                  <a:ext uri="{FF2B5EF4-FFF2-40B4-BE49-F238E27FC236}">
                    <a16:creationId xmlns:a16="http://schemas.microsoft.com/office/drawing/2014/main" id="{10CB783D-D4E2-4B91-B8F6-444588506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3676384" y="2801451"/>
                <a:ext cx="171748" cy="171748"/>
              </a:xfrm>
              <a:prstGeom prst="rect">
                <a:avLst/>
              </a:prstGeom>
            </p:spPr>
          </p:pic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C72E6CA-4572-4ED0-958E-0551B7412891}"/>
                </a:ext>
              </a:extLst>
            </p:cNvPr>
            <p:cNvSpPr txBox="1"/>
            <p:nvPr/>
          </p:nvSpPr>
          <p:spPr>
            <a:xfrm>
              <a:off x="8135824" y="4719991"/>
              <a:ext cx="251880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kern="1800" dirty="0" smtClean="0">
                  <a:latin typeface="Montserrat ExtraBold" panose="00000900000000000000" pitchFamily="2" charset="-52"/>
                </a:rPr>
                <a:t>500 </a:t>
              </a:r>
              <a:r>
                <a:rPr lang="ru-RU" sz="1400" kern="1800" dirty="0" err="1" smtClean="0">
                  <a:latin typeface="Montserrat ExtraBold" panose="00000900000000000000" pitchFamily="2" charset="-52"/>
                </a:rPr>
                <a:t>пог.м</a:t>
              </a:r>
              <a:r>
                <a:rPr lang="ru-RU" sz="1400" kern="1800" dirty="0" smtClean="0">
                  <a:latin typeface="Montserrat ExtraBold" panose="00000900000000000000" pitchFamily="2" charset="-52"/>
                </a:rPr>
                <a:t> </a:t>
              </a:r>
              <a:r>
                <a:rPr lang="ru-RU" sz="1400" kern="1800" dirty="0">
                  <a:latin typeface="Montserrat ExtraBold" panose="00000900000000000000" pitchFamily="2" charset="-52"/>
                </a:rPr>
                <a:t>ограждений территории организаций и предприятий, строительных площадок </a:t>
              </a:r>
              <a:r>
                <a:rPr lang="ru-RU" sz="1400" kern="1800" dirty="0" smtClean="0">
                  <a:latin typeface="Montserrat ExtraBold" panose="00000900000000000000" pitchFamily="2" charset="-52"/>
                </a:rPr>
                <a:t>отремонтировано</a:t>
              </a:r>
              <a:endParaRPr lang="ru-RU" sz="1400" dirty="0"/>
            </a:p>
          </p:txBody>
        </p:sp>
        <p:grpSp>
          <p:nvGrpSpPr>
            <p:cNvPr id="100" name="Группа 99">
              <a:extLst>
                <a:ext uri="{FF2B5EF4-FFF2-40B4-BE49-F238E27FC236}">
                  <a16:creationId xmlns:a16="http://schemas.microsoft.com/office/drawing/2014/main" id="{8F8E31E9-7C31-47B3-9543-AE48A391ED88}"/>
                </a:ext>
              </a:extLst>
            </p:cNvPr>
            <p:cNvGrpSpPr/>
            <p:nvPr/>
          </p:nvGrpSpPr>
          <p:grpSpPr>
            <a:xfrm>
              <a:off x="4588911" y="4662647"/>
              <a:ext cx="396000" cy="396000"/>
              <a:chOff x="480432" y="1734404"/>
              <a:chExt cx="396000" cy="396000"/>
            </a:xfrm>
          </p:grpSpPr>
          <p:sp>
            <p:nvSpPr>
              <p:cNvPr id="101" name="Прямоугольник: скругленные углы 100">
                <a:extLst>
                  <a:ext uri="{FF2B5EF4-FFF2-40B4-BE49-F238E27FC236}">
                    <a16:creationId xmlns:a16="http://schemas.microsoft.com/office/drawing/2014/main" id="{D60DEC0F-4C15-4CDB-BB9E-6E91853F3616}"/>
                  </a:ext>
                </a:extLst>
              </p:cNvPr>
              <p:cNvSpPr/>
              <p:nvPr/>
            </p:nvSpPr>
            <p:spPr>
              <a:xfrm>
                <a:off x="480432" y="1734404"/>
                <a:ext cx="396000" cy="396000"/>
              </a:xfrm>
              <a:prstGeom prst="roundRect">
                <a:avLst>
                  <a:gd name="adj" fmla="val 8248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270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2" name="Рисунок 101">
                <a:extLst>
                  <a:ext uri="{FF2B5EF4-FFF2-40B4-BE49-F238E27FC236}">
                    <a16:creationId xmlns:a16="http://schemas.microsoft.com/office/drawing/2014/main" id="{7A4488D8-8F04-4D08-935F-F9BCA6678B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592558" y="1846530"/>
                <a:ext cx="171748" cy="171748"/>
              </a:xfrm>
              <a:prstGeom prst="rect">
                <a:avLst/>
              </a:prstGeom>
            </p:spPr>
          </p:pic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D1B414E-F8A2-4A38-922D-1F99C19E215B}"/>
                </a:ext>
              </a:extLst>
            </p:cNvPr>
            <p:cNvSpPr txBox="1"/>
            <p:nvPr/>
          </p:nvSpPr>
          <p:spPr>
            <a:xfrm>
              <a:off x="5063087" y="4632615"/>
              <a:ext cx="2839102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kern="1800" dirty="0" smtClean="0">
                  <a:latin typeface="Montserrat ExtraBold" panose="00000900000000000000" pitchFamily="2" charset="-52"/>
                </a:rPr>
                <a:t>1937 </a:t>
              </a:r>
              <a:r>
                <a:rPr lang="ru-RU" sz="1400" kern="1800" dirty="0" err="1" smtClean="0">
                  <a:latin typeface="Montserrat ExtraBold" panose="00000900000000000000" pitchFamily="2" charset="-52"/>
                </a:rPr>
                <a:t>пог.м</a:t>
              </a:r>
              <a:r>
                <a:rPr lang="ru-RU" sz="1400" kern="1800" dirty="0" smtClean="0">
                  <a:latin typeface="Montserrat ExtraBold" panose="00000900000000000000" pitchFamily="2" charset="-52"/>
                </a:rPr>
                <a:t> </a:t>
              </a:r>
              <a:r>
                <a:rPr lang="ru-RU" sz="1400" kern="1800" dirty="0">
                  <a:latin typeface="Montserrat ExtraBold" panose="00000900000000000000" pitchFamily="2" charset="-52"/>
                </a:rPr>
                <a:t>ограждений территории </a:t>
              </a:r>
              <a:r>
                <a:rPr lang="ru-RU" sz="1400" kern="1800" dirty="0" smtClean="0">
                  <a:latin typeface="Montserrat ExtraBold" panose="00000900000000000000" pitchFamily="2" charset="-52"/>
                </a:rPr>
                <a:t>организаций</a:t>
              </a:r>
            </a:p>
            <a:p>
              <a:r>
                <a:rPr lang="ru-RU" sz="1400" kern="1800" dirty="0" smtClean="0">
                  <a:latin typeface="Montserrat ExtraBold" panose="00000900000000000000" pitchFamily="2" charset="-52"/>
                </a:rPr>
                <a:t>и </a:t>
              </a:r>
              <a:r>
                <a:rPr lang="ru-RU" sz="1400" kern="1800" dirty="0">
                  <a:latin typeface="Montserrat ExtraBold" panose="00000900000000000000" pitchFamily="2" charset="-52"/>
                </a:rPr>
                <a:t>предприятий, строительных площадок окрашено</a:t>
              </a:r>
              <a:endParaRPr lang="ru-RU" sz="1400" dirty="0">
                <a:latin typeface="Montserrat Light" panose="00000400000000000000" pitchFamily="2" charset="-52"/>
              </a:endParaRPr>
            </a:p>
          </p:txBody>
        </p:sp>
        <p:grpSp>
          <p:nvGrpSpPr>
            <p:cNvPr id="104" name="Группа 103">
              <a:extLst>
                <a:ext uri="{FF2B5EF4-FFF2-40B4-BE49-F238E27FC236}">
                  <a16:creationId xmlns:a16="http://schemas.microsoft.com/office/drawing/2014/main" id="{E75FED2C-8964-40FA-B12D-811799660BE8}"/>
                </a:ext>
              </a:extLst>
            </p:cNvPr>
            <p:cNvGrpSpPr/>
            <p:nvPr/>
          </p:nvGrpSpPr>
          <p:grpSpPr>
            <a:xfrm>
              <a:off x="4576594" y="3695985"/>
              <a:ext cx="396000" cy="396000"/>
              <a:chOff x="468115" y="-176108"/>
              <a:chExt cx="396000" cy="396000"/>
            </a:xfrm>
          </p:grpSpPr>
          <p:sp>
            <p:nvSpPr>
              <p:cNvPr id="105" name="Прямоугольник: скругленные углы 104">
                <a:extLst>
                  <a:ext uri="{FF2B5EF4-FFF2-40B4-BE49-F238E27FC236}">
                    <a16:creationId xmlns:a16="http://schemas.microsoft.com/office/drawing/2014/main" id="{92E34A0A-AF03-46BE-99DA-C71AF7439CF3}"/>
                  </a:ext>
                </a:extLst>
              </p:cNvPr>
              <p:cNvSpPr/>
              <p:nvPr/>
            </p:nvSpPr>
            <p:spPr>
              <a:xfrm>
                <a:off x="468115" y="-176108"/>
                <a:ext cx="396000" cy="396000"/>
              </a:xfrm>
              <a:prstGeom prst="roundRect">
                <a:avLst>
                  <a:gd name="adj" fmla="val 8248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270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6" name="Рисунок 105">
                <a:extLst>
                  <a:ext uri="{FF2B5EF4-FFF2-40B4-BE49-F238E27FC236}">
                    <a16:creationId xmlns:a16="http://schemas.microsoft.com/office/drawing/2014/main" id="{73AF132B-C476-4C43-ACCC-E55FDD8901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580241" y="-63982"/>
                <a:ext cx="171748" cy="171748"/>
              </a:xfrm>
              <a:prstGeom prst="rect">
                <a:avLst/>
              </a:prstGeom>
            </p:spPr>
          </p:pic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F10AB18-D99B-414D-9378-123D8D4FE14F}"/>
                </a:ext>
              </a:extLst>
            </p:cNvPr>
            <p:cNvSpPr txBox="1"/>
            <p:nvPr/>
          </p:nvSpPr>
          <p:spPr>
            <a:xfrm>
              <a:off x="5004640" y="3678102"/>
              <a:ext cx="251014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kern="1800" dirty="0">
                  <a:latin typeface="Montserrat ExtraBold" panose="00000900000000000000" pitchFamily="2" charset="-52"/>
                </a:rPr>
                <a:t>на 12 предприятий рынка и услуг проведена промывка витрин</a:t>
              </a:r>
              <a:endParaRPr lang="ru-RU" sz="1400" dirty="0">
                <a:latin typeface="Montserrat Light" panose="00000400000000000000" pitchFamily="2" charset="-52"/>
              </a:endParaRPr>
            </a:p>
          </p:txBody>
        </p:sp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id="{128F1560-4A23-4575-B652-E5F392276176}"/>
                </a:ext>
              </a:extLst>
            </p:cNvPr>
            <p:cNvGrpSpPr/>
            <p:nvPr/>
          </p:nvGrpSpPr>
          <p:grpSpPr>
            <a:xfrm>
              <a:off x="7647886" y="2774947"/>
              <a:ext cx="396000" cy="396000"/>
              <a:chOff x="480432" y="1734404"/>
              <a:chExt cx="396000" cy="396000"/>
            </a:xfrm>
          </p:grpSpPr>
          <p:sp>
            <p:nvSpPr>
              <p:cNvPr id="109" name="Прямоугольник: скругленные углы 108">
                <a:extLst>
                  <a:ext uri="{FF2B5EF4-FFF2-40B4-BE49-F238E27FC236}">
                    <a16:creationId xmlns:a16="http://schemas.microsoft.com/office/drawing/2014/main" id="{5E33AA8A-5107-419F-A970-F2555A4D668C}"/>
                  </a:ext>
                </a:extLst>
              </p:cNvPr>
              <p:cNvSpPr/>
              <p:nvPr/>
            </p:nvSpPr>
            <p:spPr>
              <a:xfrm>
                <a:off x="480432" y="1734404"/>
                <a:ext cx="396000" cy="396000"/>
              </a:xfrm>
              <a:prstGeom prst="roundRect">
                <a:avLst>
                  <a:gd name="adj" fmla="val 8248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270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0" name="Рисунок 109">
                <a:extLst>
                  <a:ext uri="{FF2B5EF4-FFF2-40B4-BE49-F238E27FC236}">
                    <a16:creationId xmlns:a16="http://schemas.microsoft.com/office/drawing/2014/main" id="{2E499ECA-B9B7-4B55-BC84-ECB4796660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592558" y="1846530"/>
                <a:ext cx="171748" cy="171748"/>
              </a:xfrm>
              <a:prstGeom prst="rect">
                <a:avLst/>
              </a:prstGeom>
            </p:spPr>
          </p:pic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E17FDB5-A78E-4475-ADE5-C46B4CBB2F81}"/>
                </a:ext>
              </a:extLst>
            </p:cNvPr>
            <p:cNvSpPr txBox="1"/>
            <p:nvPr/>
          </p:nvSpPr>
          <p:spPr>
            <a:xfrm>
              <a:off x="8075932" y="2737765"/>
              <a:ext cx="2050754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kern="1800" dirty="0" smtClean="0">
                  <a:latin typeface="Montserrat ExtraBold" panose="00000900000000000000" pitchFamily="2" charset="-52"/>
                </a:rPr>
                <a:t>478 </a:t>
              </a:r>
              <a:r>
                <a:rPr lang="ru-RU" sz="1400" kern="1800" dirty="0">
                  <a:latin typeface="Montserrat ExtraBold" panose="00000900000000000000" pitchFamily="2" charset="-52"/>
                </a:rPr>
                <a:t>дорожных знаков и указателей промыто и окрашено</a:t>
              </a:r>
              <a:endParaRPr lang="ru-RU" sz="1400" dirty="0">
                <a:latin typeface="Montserrat Light" panose="00000400000000000000" pitchFamily="2" charset="-52"/>
              </a:endParaRPr>
            </a:p>
          </p:txBody>
        </p:sp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677C3223-8BBA-44DC-98EB-A283F46D8C58}"/>
                </a:ext>
              </a:extLst>
            </p:cNvPr>
            <p:cNvGrpSpPr/>
            <p:nvPr/>
          </p:nvGrpSpPr>
          <p:grpSpPr>
            <a:xfrm>
              <a:off x="7647886" y="3951365"/>
              <a:ext cx="396000" cy="396000"/>
              <a:chOff x="480432" y="1966972"/>
              <a:chExt cx="396000" cy="396000"/>
            </a:xfrm>
          </p:grpSpPr>
          <p:sp>
            <p:nvSpPr>
              <p:cNvPr id="113" name="Прямоугольник: скругленные углы 112">
                <a:extLst>
                  <a:ext uri="{FF2B5EF4-FFF2-40B4-BE49-F238E27FC236}">
                    <a16:creationId xmlns:a16="http://schemas.microsoft.com/office/drawing/2014/main" id="{EAF02BE1-AAD4-428B-9284-7AD6C8EE3E11}"/>
                  </a:ext>
                </a:extLst>
              </p:cNvPr>
              <p:cNvSpPr/>
              <p:nvPr/>
            </p:nvSpPr>
            <p:spPr>
              <a:xfrm>
                <a:off x="480432" y="1966972"/>
                <a:ext cx="396000" cy="396000"/>
              </a:xfrm>
              <a:prstGeom prst="roundRect">
                <a:avLst>
                  <a:gd name="adj" fmla="val 8248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270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4" name="Рисунок 113">
                <a:extLst>
                  <a:ext uri="{FF2B5EF4-FFF2-40B4-BE49-F238E27FC236}">
                    <a16:creationId xmlns:a16="http://schemas.microsoft.com/office/drawing/2014/main" id="{34F4420A-436C-44D7-BB6D-1C3C45084E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592558" y="2079098"/>
                <a:ext cx="171748" cy="171748"/>
              </a:xfrm>
              <a:prstGeom prst="rect">
                <a:avLst/>
              </a:prstGeom>
            </p:spPr>
          </p:pic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E2E313D-9293-4FB9-B899-0BFF8E492A6B}"/>
                </a:ext>
              </a:extLst>
            </p:cNvPr>
            <p:cNvSpPr txBox="1"/>
            <p:nvPr/>
          </p:nvSpPr>
          <p:spPr>
            <a:xfrm>
              <a:off x="8075932" y="3889195"/>
              <a:ext cx="242077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kern="1800" dirty="0">
                  <a:latin typeface="Montserrat ExtraBold" panose="00000900000000000000" pitchFamily="2" charset="-52"/>
                </a:rPr>
                <a:t>50 объектов соц. сферы приведено в порядок</a:t>
              </a:r>
              <a:endParaRPr lang="ru-RU" sz="1400" dirty="0">
                <a:latin typeface="Montserrat Light" panose="00000400000000000000" pitchFamily="2" charset="-5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42C6E8-BDA8-4063-96DE-711A879A9A02}"/>
                </a:ext>
              </a:extLst>
            </p:cNvPr>
            <p:cNvSpPr txBox="1"/>
            <p:nvPr/>
          </p:nvSpPr>
          <p:spPr>
            <a:xfrm>
              <a:off x="1920017" y="1185918"/>
              <a:ext cx="79271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solidFill>
                    <a:schemeClr val="accent1">
                      <a:lumMod val="75000"/>
                    </a:schemeClr>
                  </a:solidFill>
                  <a:latin typeface="Montserrat ExtraBold" panose="00000900000000000000" pitchFamily="2" charset="-52"/>
                </a:rPr>
                <a:t>Мероприятия в рамках городских субботников</a:t>
              </a: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03165" y="6007944"/>
            <a:ext cx="2743200" cy="365125"/>
          </a:xfrm>
        </p:spPr>
        <p:txBody>
          <a:bodyPr/>
          <a:lstStyle/>
          <a:p>
            <a:fld id="{87BFD39A-19EF-47A9-B1EF-47BF46405DD6}" type="slidenum">
              <a:rPr lang="ru-RU" sz="2400" smtClean="0"/>
              <a:t>20</a:t>
            </a:fld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31972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280" y="1277680"/>
            <a:ext cx="3190380" cy="36568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279" r="16234" b="845"/>
          <a:stretch/>
        </p:blipFill>
        <p:spPr>
          <a:xfrm>
            <a:off x="4559643" y="1289080"/>
            <a:ext cx="3090956" cy="36454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2" b="994"/>
          <a:stretch/>
        </p:blipFill>
        <p:spPr>
          <a:xfrm>
            <a:off x="551785" y="1300480"/>
            <a:ext cx="3518177" cy="368415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BC9DFE9-77F6-4444-A43B-01E4FDEEDB07}"/>
              </a:ext>
            </a:extLst>
          </p:cNvPr>
          <p:cNvSpPr/>
          <p:nvPr/>
        </p:nvSpPr>
        <p:spPr>
          <a:xfrm>
            <a:off x="385021" y="312738"/>
            <a:ext cx="11510888" cy="6043612"/>
          </a:xfrm>
          <a:prstGeom prst="rect">
            <a:avLst/>
          </a:prstGeom>
          <a:solidFill>
            <a:schemeClr val="tx1">
              <a:lumMod val="75000"/>
              <a:lumOff val="2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269243-9225-4029-B02E-79AF8BC36122}"/>
              </a:ext>
            </a:extLst>
          </p:cNvPr>
          <p:cNvSpPr txBox="1"/>
          <p:nvPr/>
        </p:nvSpPr>
        <p:spPr>
          <a:xfrm>
            <a:off x="155575" y="3910940"/>
            <a:ext cx="40644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3200">
                <a:solidFill>
                  <a:srgbClr val="000000"/>
                </a:solidFill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defRPr>
            </a:lvl1pPr>
          </a:lstStyle>
          <a:p>
            <a:r>
              <a:rPr lang="ru-RU" sz="2600" dirty="0" smtClean="0">
                <a:solidFill>
                  <a:schemeClr val="bg1"/>
                </a:solidFill>
              </a:rPr>
              <a:t>Потребительский рынок</a:t>
            </a:r>
            <a:endParaRPr lang="ru-RU" sz="26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D3EF4B2-71B0-4FE2-AD23-885504E7A000}"/>
              </a:ext>
            </a:extLst>
          </p:cNvPr>
          <p:cNvSpPr/>
          <p:nvPr/>
        </p:nvSpPr>
        <p:spPr>
          <a:xfrm>
            <a:off x="1524649" y="2494786"/>
            <a:ext cx="1326252" cy="1326252"/>
          </a:xfrm>
          <a:prstGeom prst="roundRect">
            <a:avLst>
              <a:gd name="adj" fmla="val 8248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008CC-926B-4E6B-BF2B-A19A306A79A5}"/>
              </a:ext>
            </a:extLst>
          </p:cNvPr>
          <p:cNvSpPr txBox="1"/>
          <p:nvPr/>
        </p:nvSpPr>
        <p:spPr>
          <a:xfrm>
            <a:off x="1524649" y="2650080"/>
            <a:ext cx="13262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>
                <a:solidFill>
                  <a:srgbClr val="000000"/>
                </a:solidFill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defRPr>
            </a:lvl1pPr>
          </a:lstStyle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02</a:t>
            </a:r>
            <a:endParaRPr lang="ru-RU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AutoShape 2" descr="blob:https://web.whatsapp.com/3874e6c0-2ea1-4750-8472-487cc3985c2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blob:https://web.whatsapp.com/c3a396b9-6165-4a3a-8af9-ee8a0c88825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21</a:t>
            </a:fld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68629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124" y="3773"/>
            <a:ext cx="4569875" cy="334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5021AC32-05D6-41DA-9B15-92DE39451BE7}"/>
              </a:ext>
            </a:extLst>
          </p:cNvPr>
          <p:cNvSpPr/>
          <p:nvPr/>
        </p:nvSpPr>
        <p:spPr>
          <a:xfrm>
            <a:off x="990600" y="6507697"/>
            <a:ext cx="11201399" cy="21754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706468-C41B-40D4-9E87-DFF1E4144F34}"/>
              </a:ext>
            </a:extLst>
          </p:cNvPr>
          <p:cNvSpPr txBox="1"/>
          <p:nvPr/>
        </p:nvSpPr>
        <p:spPr>
          <a:xfrm>
            <a:off x="209387" y="29319"/>
            <a:ext cx="854041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2pPr lvl="1">
              <a:lnSpc>
                <a:spcPct val="115000"/>
              </a:lnSpc>
              <a:defRPr sz="2400">
                <a:solidFill>
                  <a:srgbClr val="000000"/>
                </a:solidFill>
                <a:latin typeface="Montserrat ExtraBold" panose="00000900000000000000" pitchFamily="2" charset="-52"/>
              </a:defRPr>
            </a:lvl2pPr>
          </a:lstStyle>
          <a:p>
            <a:r>
              <a:rPr lang="ru-RU" sz="2400" dirty="0">
                <a:latin typeface="Montserrat ExtraBold" panose="00000900000000000000" pitchFamily="2" charset="-52"/>
              </a:rPr>
              <a:t>Работа с нестационарными торговыми </a:t>
            </a:r>
            <a:r>
              <a:rPr lang="ru-RU" sz="2400" dirty="0" smtClean="0">
                <a:latin typeface="Montserrat ExtraBold" panose="00000900000000000000" pitchFamily="2" charset="-52"/>
              </a:rPr>
              <a:t>объектами</a:t>
            </a:r>
            <a:endParaRPr lang="ru-RU" sz="2400" dirty="0">
              <a:solidFill>
                <a:srgbClr val="1A9D3D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77F7F3F-64DF-4B00-9BDA-20808788AEB6}"/>
              </a:ext>
            </a:extLst>
          </p:cNvPr>
          <p:cNvSpPr txBox="1"/>
          <p:nvPr/>
        </p:nvSpPr>
        <p:spPr>
          <a:xfrm>
            <a:off x="247989" y="548929"/>
            <a:ext cx="748522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" panose="00000500000000000000" pitchFamily="2" charset="-52"/>
              </a:rPr>
              <a:t>На территории района Северное Медведково размещен 21 нестационарный торговый объект (далее - НТО). Из них:</a:t>
            </a:r>
          </a:p>
          <a:p>
            <a:r>
              <a:rPr lang="ru-RU" dirty="0">
                <a:latin typeface="Montserrat" panose="00000500000000000000" pitchFamily="2" charset="-52"/>
              </a:rPr>
              <a:t>Круглогодичного размещения: </a:t>
            </a:r>
          </a:p>
          <a:p>
            <a:r>
              <a:rPr lang="ru-RU" dirty="0">
                <a:latin typeface="Montserrat" panose="00000500000000000000" pitchFamily="2" charset="-52"/>
              </a:rPr>
              <a:t>- 15 НТО со специализацией «Печать», </a:t>
            </a:r>
          </a:p>
          <a:p>
            <a:r>
              <a:rPr lang="ru-RU" dirty="0">
                <a:latin typeface="Montserrat" panose="00000500000000000000" pitchFamily="2" charset="-52"/>
              </a:rPr>
              <a:t>- 2 НТО «Мороженое», </a:t>
            </a:r>
          </a:p>
          <a:p>
            <a:r>
              <a:rPr lang="ru-RU" dirty="0">
                <a:latin typeface="Montserrat" panose="00000500000000000000" pitchFamily="2" charset="-52"/>
              </a:rPr>
              <a:t>- 1 НТО «Бытовые услуги», </a:t>
            </a:r>
          </a:p>
          <a:p>
            <a:r>
              <a:rPr lang="ru-RU" dirty="0">
                <a:latin typeface="Montserrat" panose="00000500000000000000" pitchFamily="2" charset="-52"/>
              </a:rPr>
              <a:t>3 сезонных НТО: </a:t>
            </a:r>
          </a:p>
          <a:p>
            <a:r>
              <a:rPr lang="ru-RU" dirty="0">
                <a:latin typeface="Montserrat" panose="00000500000000000000" pitchFamily="2" charset="-52"/>
              </a:rPr>
              <a:t>- елочный базар (период размещения с 20 по 31 декабря),</a:t>
            </a:r>
          </a:p>
          <a:p>
            <a:r>
              <a:rPr lang="ru-RU" dirty="0">
                <a:latin typeface="Montserrat" panose="00000500000000000000" pitchFamily="2" charset="-52"/>
              </a:rPr>
              <a:t>- 2 НТО «Клубника-земляника» ( период с 20 мая по 20 июля)</a:t>
            </a:r>
          </a:p>
          <a:p>
            <a:r>
              <a:rPr lang="ru-RU" dirty="0">
                <a:latin typeface="Montserrat" panose="00000500000000000000" pitchFamily="2" charset="-52"/>
              </a:rPr>
              <a:t>В настоящее время в Москве проходят мероприятия по совершенствованию порядка размещения нестационарных торговых объектов распространения периодической печатной продукции.</a:t>
            </a:r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061248AE-527D-43E5-85CC-1B26AED59572}"/>
              </a:ext>
            </a:extLst>
          </p:cNvPr>
          <p:cNvCxnSpPr>
            <a:cxnSpLocks/>
          </p:cNvCxnSpPr>
          <p:nvPr/>
        </p:nvCxnSpPr>
        <p:spPr>
          <a:xfrm flipV="1">
            <a:off x="209387" y="501872"/>
            <a:ext cx="1267337" cy="552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t="2754"/>
          <a:stretch/>
        </p:blipFill>
        <p:spPr bwMode="auto">
          <a:xfrm>
            <a:off x="7628710" y="3409938"/>
            <a:ext cx="4563290" cy="294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9387" y="4696773"/>
            <a:ext cx="737413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dirty="0">
                <a:latin typeface="Montserrat ExtraBold" panose="00000900000000000000" pitchFamily="2" charset="-52"/>
              </a:rPr>
              <a:t>П</a:t>
            </a:r>
            <a:r>
              <a:rPr lang="ru-RU" sz="2400" dirty="0" smtClean="0">
                <a:latin typeface="Montserrat ExtraBold" panose="00000900000000000000" pitchFamily="2" charset="-52"/>
              </a:rPr>
              <a:t>ресечение </a:t>
            </a:r>
            <a:r>
              <a:rPr lang="ru-RU" sz="2400" dirty="0">
                <a:latin typeface="Montserrat ExtraBold" panose="00000900000000000000" pitchFamily="2" charset="-52"/>
              </a:rPr>
              <a:t>несанкционированной торговли</a:t>
            </a:r>
            <a:endParaRPr lang="ru-RU" sz="2400" dirty="0">
              <a:solidFill>
                <a:srgbClr val="1A9D3D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D12AE7-7ED4-46C6-8A74-7E1F5A619BF8}"/>
              </a:ext>
            </a:extLst>
          </p:cNvPr>
          <p:cNvSpPr txBox="1"/>
          <p:nvPr/>
        </p:nvSpPr>
        <p:spPr>
          <a:xfrm>
            <a:off x="247989" y="5165264"/>
            <a:ext cx="2519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38</a:t>
            </a:r>
          </a:p>
          <a:p>
            <a:pPr algn="ctr"/>
            <a:r>
              <a:rPr lang="ru-RU" dirty="0" smtClean="0">
                <a:latin typeface="Montserrat ExtraBold" panose="00000900000000000000" pitchFamily="2" charset="-52"/>
              </a:rPr>
              <a:t>оформлено протоколов</a:t>
            </a:r>
            <a:r>
              <a:rPr lang="ru-RU" dirty="0">
                <a:latin typeface="Montserrat ExtraBold" panose="00000900000000000000" pitchFamily="2" charset="-52"/>
              </a:rPr>
              <a:t/>
            </a:r>
            <a:br>
              <a:rPr lang="ru-RU" dirty="0">
                <a:latin typeface="Montserrat ExtraBold" panose="00000900000000000000" pitchFamily="2" charset="-52"/>
              </a:rPr>
            </a:br>
            <a:r>
              <a:rPr lang="ru-RU" dirty="0">
                <a:latin typeface="Montserrat ExtraBold" panose="00000900000000000000" pitchFamily="2" charset="-52"/>
              </a:rPr>
              <a:t> </a:t>
            </a: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D12AE7-7ED4-46C6-8A74-7E1F5A619BF8}"/>
              </a:ext>
            </a:extLst>
          </p:cNvPr>
          <p:cNvSpPr txBox="1"/>
          <p:nvPr/>
        </p:nvSpPr>
        <p:spPr>
          <a:xfrm>
            <a:off x="2767034" y="5151612"/>
            <a:ext cx="25190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38</a:t>
            </a:r>
          </a:p>
          <a:p>
            <a:pPr algn="ctr"/>
            <a:r>
              <a:rPr lang="ru-RU" dirty="0">
                <a:latin typeface="Montserrat ExtraBold" panose="00000900000000000000" pitchFamily="2" charset="-52"/>
              </a:rPr>
              <a:t>ш</a:t>
            </a:r>
            <a:r>
              <a:rPr lang="ru-RU" dirty="0" smtClean="0">
                <a:latin typeface="Montserrat ExtraBold" panose="00000900000000000000" pitchFamily="2" charset="-52"/>
              </a:rPr>
              <a:t>трафов наложено</a:t>
            </a:r>
            <a:r>
              <a:rPr lang="ru-RU" dirty="0">
                <a:latin typeface="Montserrat ExtraBold" panose="00000900000000000000" pitchFamily="2" charset="-52"/>
              </a:rPr>
              <a:t/>
            </a:r>
            <a:br>
              <a:rPr lang="ru-RU" dirty="0">
                <a:latin typeface="Montserrat ExtraBold" panose="00000900000000000000" pitchFamily="2" charset="-52"/>
              </a:rPr>
            </a:br>
            <a:r>
              <a:rPr lang="ru-RU" dirty="0">
                <a:latin typeface="Montserrat ExtraBold" panose="00000900000000000000" pitchFamily="2" charset="-52"/>
              </a:rPr>
              <a:t> </a:t>
            </a: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D12AE7-7ED4-46C6-8A74-7E1F5A619BF8}"/>
              </a:ext>
            </a:extLst>
          </p:cNvPr>
          <p:cNvSpPr txBox="1"/>
          <p:nvPr/>
        </p:nvSpPr>
        <p:spPr>
          <a:xfrm>
            <a:off x="5064477" y="5151612"/>
            <a:ext cx="251904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125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тыс.руб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.</a:t>
            </a:r>
          </a:p>
          <a:p>
            <a:pPr algn="ctr"/>
            <a:r>
              <a:rPr lang="ru-RU" dirty="0" smtClean="0">
                <a:latin typeface="Montserrat ExtraBold" panose="00000900000000000000" pitchFamily="2" charset="-52"/>
              </a:rPr>
              <a:t>взыскано</a:t>
            </a:r>
            <a:r>
              <a:rPr lang="ru-RU" dirty="0">
                <a:latin typeface="Montserrat ExtraBold" panose="00000900000000000000" pitchFamily="2" charset="-52"/>
              </a:rPr>
              <a:t/>
            </a:r>
            <a:br>
              <a:rPr lang="ru-RU" dirty="0">
                <a:latin typeface="Montserrat ExtraBold" panose="00000900000000000000" pitchFamily="2" charset="-52"/>
              </a:rPr>
            </a:br>
            <a:r>
              <a:rPr lang="ru-RU" sz="1400" dirty="0">
                <a:latin typeface="Montserrat ExtraBold" panose="00000900000000000000" pitchFamily="2" charset="-52"/>
              </a:rPr>
              <a:t> 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22</a:t>
            </a:fld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92475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436583"/>
            <a:ext cx="12004042" cy="600202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569F526-DEA3-4F95-8D88-7786416107B2}"/>
              </a:ext>
            </a:extLst>
          </p:cNvPr>
          <p:cNvSpPr/>
          <p:nvPr/>
        </p:nvSpPr>
        <p:spPr>
          <a:xfrm>
            <a:off x="-26457" y="2225039"/>
            <a:ext cx="3625063" cy="4391773"/>
          </a:xfrm>
          <a:prstGeom prst="rect">
            <a:avLst/>
          </a:prstGeom>
          <a:solidFill>
            <a:srgbClr val="393D3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DDBD6-80EF-4D69-9649-B9826251238B}"/>
              </a:ext>
            </a:extLst>
          </p:cNvPr>
          <p:cNvSpPr txBox="1"/>
          <p:nvPr/>
        </p:nvSpPr>
        <p:spPr>
          <a:xfrm>
            <a:off x="-636714" y="3351648"/>
            <a:ext cx="433335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6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Транспорт </a:t>
            </a:r>
            <a:br>
              <a:rPr lang="ru-RU" sz="2600" dirty="0">
                <a:solidFill>
                  <a:schemeClr val="bg1"/>
                </a:solidFill>
                <a:latin typeface="Montserrat ExtraBold" panose="00000900000000000000" pitchFamily="2" charset="-52"/>
              </a:rPr>
            </a:br>
            <a:r>
              <a:rPr lang="ru-RU" sz="26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и дорожно-транспортная инфраструктура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0BEFECC-C8F7-4697-822C-7B64A8AC00C7}"/>
              </a:ext>
            </a:extLst>
          </p:cNvPr>
          <p:cNvGrpSpPr/>
          <p:nvPr/>
        </p:nvGrpSpPr>
        <p:grpSpPr>
          <a:xfrm>
            <a:off x="9628648" y="5572461"/>
            <a:ext cx="1191752" cy="1046528"/>
            <a:chOff x="855406" y="5043948"/>
            <a:chExt cx="1191752" cy="104652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A353F498-05F1-47A3-9670-5FD3AD565063}"/>
                </a:ext>
              </a:extLst>
            </p:cNvPr>
            <p:cNvGrpSpPr/>
            <p:nvPr/>
          </p:nvGrpSpPr>
          <p:grpSpPr>
            <a:xfrm>
              <a:off x="855406" y="5043948"/>
              <a:ext cx="1191752" cy="196072"/>
              <a:chOff x="855406" y="5043948"/>
              <a:chExt cx="1191752" cy="196072"/>
            </a:xfrm>
          </p:grpSpPr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EE5B6651-11FC-4D3D-862B-EC012FB94208}"/>
                  </a:ext>
                </a:extLst>
              </p:cNvPr>
              <p:cNvSpPr/>
              <p:nvPr/>
            </p:nvSpPr>
            <p:spPr>
              <a:xfrm>
                <a:off x="855406" y="5043948"/>
                <a:ext cx="196072" cy="196072"/>
              </a:xfrm>
              <a:prstGeom prst="ellipse">
                <a:avLst/>
              </a:prstGeom>
              <a:solidFill>
                <a:srgbClr val="043B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CAB29AAB-DD19-4A40-9354-39C7C62C1F49}"/>
                  </a:ext>
                </a:extLst>
              </p:cNvPr>
              <p:cNvSpPr/>
              <p:nvPr/>
            </p:nvSpPr>
            <p:spPr>
              <a:xfrm>
                <a:off x="1353246" y="5043948"/>
                <a:ext cx="196072" cy="196072"/>
              </a:xfrm>
              <a:prstGeom prst="ellipse">
                <a:avLst/>
              </a:prstGeom>
              <a:solidFill>
                <a:srgbClr val="043B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047B53A8-930A-4D3B-A203-D9096F41B40F}"/>
                  </a:ext>
                </a:extLst>
              </p:cNvPr>
              <p:cNvSpPr/>
              <p:nvPr/>
            </p:nvSpPr>
            <p:spPr>
              <a:xfrm>
                <a:off x="1851086" y="5043948"/>
                <a:ext cx="196072" cy="196072"/>
              </a:xfrm>
              <a:prstGeom prst="ellipse">
                <a:avLst/>
              </a:prstGeom>
              <a:solidFill>
                <a:srgbClr val="043B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086E2E23-5286-4259-877D-CF648681BE6B}"/>
                </a:ext>
              </a:extLst>
            </p:cNvPr>
            <p:cNvGrpSpPr/>
            <p:nvPr/>
          </p:nvGrpSpPr>
          <p:grpSpPr>
            <a:xfrm>
              <a:off x="855406" y="5469176"/>
              <a:ext cx="1191752" cy="196072"/>
              <a:chOff x="855406" y="5043948"/>
              <a:chExt cx="1191752" cy="196072"/>
            </a:xfrm>
          </p:grpSpPr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D15C8C0F-216E-45FD-9EA7-06A3DFD0DC19}"/>
                  </a:ext>
                </a:extLst>
              </p:cNvPr>
              <p:cNvSpPr/>
              <p:nvPr/>
            </p:nvSpPr>
            <p:spPr>
              <a:xfrm>
                <a:off x="855406" y="5043948"/>
                <a:ext cx="196072" cy="196072"/>
              </a:xfrm>
              <a:prstGeom prst="ellipse">
                <a:avLst/>
              </a:prstGeom>
              <a:solidFill>
                <a:srgbClr val="043B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0455E041-E355-4C43-B448-DB65E01A0643}"/>
                  </a:ext>
                </a:extLst>
              </p:cNvPr>
              <p:cNvSpPr/>
              <p:nvPr/>
            </p:nvSpPr>
            <p:spPr>
              <a:xfrm>
                <a:off x="1353246" y="5043948"/>
                <a:ext cx="196072" cy="196072"/>
              </a:xfrm>
              <a:prstGeom prst="ellipse">
                <a:avLst/>
              </a:prstGeom>
              <a:solidFill>
                <a:srgbClr val="043B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23EFC434-773E-4279-9F78-62A8BE24A4C6}"/>
                  </a:ext>
                </a:extLst>
              </p:cNvPr>
              <p:cNvSpPr/>
              <p:nvPr/>
            </p:nvSpPr>
            <p:spPr>
              <a:xfrm>
                <a:off x="1851086" y="5043948"/>
                <a:ext cx="196072" cy="196072"/>
              </a:xfrm>
              <a:prstGeom prst="ellipse">
                <a:avLst/>
              </a:prstGeom>
              <a:solidFill>
                <a:srgbClr val="043B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0335B9C-A2EE-481A-831F-E2527DA5B4FB}"/>
                </a:ext>
              </a:extLst>
            </p:cNvPr>
            <p:cNvGrpSpPr/>
            <p:nvPr/>
          </p:nvGrpSpPr>
          <p:grpSpPr>
            <a:xfrm>
              <a:off x="855406" y="5894404"/>
              <a:ext cx="1191752" cy="196072"/>
              <a:chOff x="855406" y="5043948"/>
              <a:chExt cx="1191752" cy="196072"/>
            </a:xfrm>
          </p:grpSpPr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id="{15A62FB4-66B4-4BF1-912E-E501D547FADF}"/>
                  </a:ext>
                </a:extLst>
              </p:cNvPr>
              <p:cNvSpPr/>
              <p:nvPr/>
            </p:nvSpPr>
            <p:spPr>
              <a:xfrm>
                <a:off x="855406" y="5043948"/>
                <a:ext cx="196072" cy="196072"/>
              </a:xfrm>
              <a:prstGeom prst="ellipse">
                <a:avLst/>
              </a:prstGeom>
              <a:solidFill>
                <a:srgbClr val="043B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id="{89BEE78E-0F32-449A-8354-E6495B38154E}"/>
                  </a:ext>
                </a:extLst>
              </p:cNvPr>
              <p:cNvSpPr/>
              <p:nvPr/>
            </p:nvSpPr>
            <p:spPr>
              <a:xfrm>
                <a:off x="1353246" y="5043948"/>
                <a:ext cx="196072" cy="196072"/>
              </a:xfrm>
              <a:prstGeom prst="ellipse">
                <a:avLst/>
              </a:prstGeom>
              <a:solidFill>
                <a:srgbClr val="043B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C579ABE7-10E7-498D-9613-4F636C308393}"/>
                  </a:ext>
                </a:extLst>
              </p:cNvPr>
              <p:cNvSpPr/>
              <p:nvPr/>
            </p:nvSpPr>
            <p:spPr>
              <a:xfrm>
                <a:off x="1851086" y="5043948"/>
                <a:ext cx="196072" cy="196072"/>
              </a:xfrm>
              <a:prstGeom prst="ellipse">
                <a:avLst/>
              </a:prstGeom>
              <a:solidFill>
                <a:srgbClr val="043B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211FD0C-27E1-442B-9DFE-9769107912E8}"/>
              </a:ext>
            </a:extLst>
          </p:cNvPr>
          <p:cNvGrpSpPr/>
          <p:nvPr/>
        </p:nvGrpSpPr>
        <p:grpSpPr>
          <a:xfrm>
            <a:off x="11176000" y="342296"/>
            <a:ext cx="573088" cy="503253"/>
            <a:chOff x="855406" y="5043948"/>
            <a:chExt cx="1191752" cy="1046528"/>
          </a:xfrm>
          <a:solidFill>
            <a:schemeClr val="bg1">
              <a:lumMod val="65000"/>
            </a:schemeClr>
          </a:solidFill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F6AF19A0-EC2C-41BF-9163-F61528363392}"/>
                </a:ext>
              </a:extLst>
            </p:cNvPr>
            <p:cNvGrpSpPr/>
            <p:nvPr/>
          </p:nvGrpSpPr>
          <p:grpSpPr>
            <a:xfrm>
              <a:off x="855406" y="5043948"/>
              <a:ext cx="1191752" cy="196072"/>
              <a:chOff x="855406" y="5043948"/>
              <a:chExt cx="1191752" cy="196072"/>
            </a:xfrm>
            <a:grpFill/>
          </p:grpSpPr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870B80B7-12F9-4E38-9EEB-BBB053FD4BD8}"/>
                  </a:ext>
                </a:extLst>
              </p:cNvPr>
              <p:cNvSpPr/>
              <p:nvPr/>
            </p:nvSpPr>
            <p:spPr>
              <a:xfrm>
                <a:off x="855406" y="5043948"/>
                <a:ext cx="196072" cy="1960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C0A9C580-ED4D-42DF-A8B8-F7C191BDF5BA}"/>
                  </a:ext>
                </a:extLst>
              </p:cNvPr>
              <p:cNvSpPr/>
              <p:nvPr/>
            </p:nvSpPr>
            <p:spPr>
              <a:xfrm>
                <a:off x="1353246" y="5043948"/>
                <a:ext cx="196072" cy="1960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53DB7C7E-B979-4681-83CF-957EF438A103}"/>
                  </a:ext>
                </a:extLst>
              </p:cNvPr>
              <p:cNvSpPr/>
              <p:nvPr/>
            </p:nvSpPr>
            <p:spPr>
              <a:xfrm>
                <a:off x="1851086" y="5043948"/>
                <a:ext cx="196072" cy="1960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1FED61B4-2D92-42A2-9E2F-D55D3A164CBF}"/>
                </a:ext>
              </a:extLst>
            </p:cNvPr>
            <p:cNvGrpSpPr/>
            <p:nvPr/>
          </p:nvGrpSpPr>
          <p:grpSpPr>
            <a:xfrm>
              <a:off x="855406" y="5469176"/>
              <a:ext cx="1191752" cy="196072"/>
              <a:chOff x="855406" y="5043948"/>
              <a:chExt cx="1191752" cy="196072"/>
            </a:xfrm>
            <a:grpFill/>
          </p:grpSpPr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7181690B-419F-451E-9DA6-4D8C740F9A78}"/>
                  </a:ext>
                </a:extLst>
              </p:cNvPr>
              <p:cNvSpPr/>
              <p:nvPr/>
            </p:nvSpPr>
            <p:spPr>
              <a:xfrm>
                <a:off x="855406" y="5043948"/>
                <a:ext cx="196072" cy="1960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B13F79E9-0E61-4D73-807B-94B13BC6C34F}"/>
                  </a:ext>
                </a:extLst>
              </p:cNvPr>
              <p:cNvSpPr/>
              <p:nvPr/>
            </p:nvSpPr>
            <p:spPr>
              <a:xfrm>
                <a:off x="1353246" y="5043948"/>
                <a:ext cx="196072" cy="1960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0C591561-C946-4458-BB75-3B87EA587E4F}"/>
                  </a:ext>
                </a:extLst>
              </p:cNvPr>
              <p:cNvSpPr/>
              <p:nvPr/>
            </p:nvSpPr>
            <p:spPr>
              <a:xfrm>
                <a:off x="1851086" y="5043948"/>
                <a:ext cx="196072" cy="1960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FE7E6CA6-1293-428D-B234-DE0CF73D56A3}"/>
                </a:ext>
              </a:extLst>
            </p:cNvPr>
            <p:cNvGrpSpPr/>
            <p:nvPr/>
          </p:nvGrpSpPr>
          <p:grpSpPr>
            <a:xfrm>
              <a:off x="855406" y="5894404"/>
              <a:ext cx="1191752" cy="196072"/>
              <a:chOff x="855406" y="5043948"/>
              <a:chExt cx="1191752" cy="196072"/>
            </a:xfrm>
            <a:grpFill/>
          </p:grpSpPr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059197F7-B37E-4B9F-B83B-979515E79E54}"/>
                  </a:ext>
                </a:extLst>
              </p:cNvPr>
              <p:cNvSpPr/>
              <p:nvPr/>
            </p:nvSpPr>
            <p:spPr>
              <a:xfrm>
                <a:off x="855406" y="5043948"/>
                <a:ext cx="196072" cy="1960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F5116E2D-2D80-4A86-94AF-332F631F3995}"/>
                  </a:ext>
                </a:extLst>
              </p:cNvPr>
              <p:cNvSpPr/>
              <p:nvPr/>
            </p:nvSpPr>
            <p:spPr>
              <a:xfrm>
                <a:off x="1353246" y="5043948"/>
                <a:ext cx="196072" cy="1960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6F8B50C6-5381-47F7-8A7B-3B8609E3AEBD}"/>
                  </a:ext>
                </a:extLst>
              </p:cNvPr>
              <p:cNvSpPr/>
              <p:nvPr/>
            </p:nvSpPr>
            <p:spPr>
              <a:xfrm>
                <a:off x="1851086" y="5043948"/>
                <a:ext cx="196072" cy="1960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C8EB652-CAD1-495B-AB4B-D382037D2D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92062" y="5462481"/>
            <a:ext cx="803824" cy="803824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A218437D-3CD3-40C2-AA47-D6A35A311908}"/>
              </a:ext>
            </a:extLst>
          </p:cNvPr>
          <p:cNvSpPr/>
          <p:nvPr/>
        </p:nvSpPr>
        <p:spPr>
          <a:xfrm>
            <a:off x="866838" y="1971180"/>
            <a:ext cx="1326252" cy="1326252"/>
          </a:xfrm>
          <a:prstGeom prst="roundRect">
            <a:avLst>
              <a:gd name="adj" fmla="val 8248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1C6C96-80A8-4E7F-BF89-A6E185707D8D}"/>
              </a:ext>
            </a:extLst>
          </p:cNvPr>
          <p:cNvSpPr txBox="1"/>
          <p:nvPr/>
        </p:nvSpPr>
        <p:spPr>
          <a:xfrm>
            <a:off x="837750" y="2157777"/>
            <a:ext cx="13262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>
                <a:solidFill>
                  <a:srgbClr val="000000"/>
                </a:solidFill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defRPr>
            </a:lvl1pPr>
          </a:lstStyle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0</a:t>
            </a:r>
            <a:r>
              <a:rPr lang="ru-RU" sz="6000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5" name="AutoShape 2" descr="blob:https://web.whatsapp.com/38cab8f4-420e-4f85-a3eb-c6abc2c4563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17874" y="6422917"/>
            <a:ext cx="2743200" cy="365125"/>
          </a:xfrm>
        </p:spPr>
        <p:txBody>
          <a:bodyPr/>
          <a:lstStyle/>
          <a:p>
            <a:fld id="{87BFD39A-19EF-47A9-B1EF-47BF46405DD6}" type="slidenum">
              <a:rPr lang="ru-RU" sz="2400" smtClean="0"/>
              <a:t>23</a:t>
            </a:fld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63826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4FDA0D2-565B-4EF4-9AED-46474269FC81}"/>
              </a:ext>
            </a:extLst>
          </p:cNvPr>
          <p:cNvSpPr txBox="1"/>
          <p:nvPr/>
        </p:nvSpPr>
        <p:spPr>
          <a:xfrm>
            <a:off x="541265" y="37357"/>
            <a:ext cx="7564561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100" dirty="0">
                <a:latin typeface="Montserrat ExtraBold" panose="00000900000000000000" pitchFamily="2" charset="-52"/>
              </a:rPr>
              <a:t>Для обеспечения безопасности дорожного движения реализованы следующие решения: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960223" y="6405178"/>
            <a:ext cx="2743200" cy="365125"/>
          </a:xfrm>
        </p:spPr>
        <p:txBody>
          <a:bodyPr/>
          <a:lstStyle/>
          <a:p>
            <a:fld id="{87BFD39A-19EF-47A9-B1EF-47BF46405DD6}" type="slidenum">
              <a:rPr lang="ru-RU" sz="2400" smtClean="0"/>
              <a:t>24</a:t>
            </a:fld>
            <a:endParaRPr lang="ru-RU" sz="2400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8D19A07-71B9-431F-A559-1F2FF7191D6C}"/>
              </a:ext>
            </a:extLst>
          </p:cNvPr>
          <p:cNvSpPr/>
          <p:nvPr/>
        </p:nvSpPr>
        <p:spPr>
          <a:xfrm>
            <a:off x="7248060" y="68643"/>
            <a:ext cx="702000" cy="70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 descr="https://avatars.mds.yandex.net/i?id=9b08400ba02575e49f91e80becc806ed-5810594-images-thumbs&amp;n=13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129" y="182790"/>
            <a:ext cx="432543" cy="43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2C7C11E0-CF71-4718-8D8F-15F58177EF83}"/>
              </a:ext>
            </a:extLst>
          </p:cNvPr>
          <p:cNvCxnSpPr>
            <a:cxnSpLocks/>
          </p:cNvCxnSpPr>
          <p:nvPr/>
        </p:nvCxnSpPr>
        <p:spPr>
          <a:xfrm flipV="1">
            <a:off x="541265" y="770643"/>
            <a:ext cx="2236473" cy="537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31" y="801929"/>
            <a:ext cx="6713802" cy="59898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26" y="249023"/>
            <a:ext cx="4100201" cy="3075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799" y="3513332"/>
            <a:ext cx="4099211" cy="307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16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2" t="21460"/>
          <a:stretch/>
        </p:blipFill>
        <p:spPr>
          <a:xfrm>
            <a:off x="0" y="89899"/>
            <a:ext cx="11170027" cy="6518365"/>
          </a:xfrm>
          <a:prstGeom prst="rect">
            <a:avLst/>
          </a:prstGeom>
        </p:spPr>
      </p:pic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7C7F4D6A-7819-4CAA-866A-C35839E3D308}"/>
              </a:ext>
            </a:extLst>
          </p:cNvPr>
          <p:cNvSpPr/>
          <p:nvPr/>
        </p:nvSpPr>
        <p:spPr>
          <a:xfrm rot="10800000">
            <a:off x="3901440" y="4856047"/>
            <a:ext cx="8168912" cy="138709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14F03B-BD99-4656-9F28-9EA54E3C2D11}"/>
              </a:ext>
            </a:extLst>
          </p:cNvPr>
          <p:cNvSpPr txBox="1"/>
          <p:nvPr/>
        </p:nvSpPr>
        <p:spPr>
          <a:xfrm>
            <a:off x="4760277" y="4957205"/>
            <a:ext cx="70970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algn="ctr">
              <a:defRPr sz="3200">
                <a:solidFill>
                  <a:srgbClr val="000000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Градостроительная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деятельность </a:t>
            </a:r>
            <a:r>
              <a:rPr lang="ru-RU" dirty="0">
                <a:solidFill>
                  <a:schemeClr val="bg1"/>
                </a:solidFill>
              </a:rPr>
              <a:t>и строительство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A98B500-D7BA-4D35-97B8-83AE550664A4}"/>
              </a:ext>
            </a:extLst>
          </p:cNvPr>
          <p:cNvSpPr/>
          <p:nvPr/>
        </p:nvSpPr>
        <p:spPr>
          <a:xfrm>
            <a:off x="7678813" y="2987426"/>
            <a:ext cx="1326252" cy="1326252"/>
          </a:xfrm>
          <a:prstGeom prst="roundRect">
            <a:avLst>
              <a:gd name="adj" fmla="val 8248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04F01B-57EB-4DB8-B97E-1292D43F6830}"/>
              </a:ext>
            </a:extLst>
          </p:cNvPr>
          <p:cNvSpPr txBox="1"/>
          <p:nvPr/>
        </p:nvSpPr>
        <p:spPr>
          <a:xfrm>
            <a:off x="7645663" y="3196857"/>
            <a:ext cx="13262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>
                <a:solidFill>
                  <a:srgbClr val="000000"/>
                </a:solidFill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defRPr>
            </a:lvl1pPr>
          </a:lstStyle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0</a:t>
            </a:r>
            <a:r>
              <a:rPr lang="ru-RU" sz="60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25</a:t>
            </a:fld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15387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6A523-6996-4A68-8A4F-9C0D370D0617}"/>
              </a:ext>
            </a:extLst>
          </p:cNvPr>
          <p:cNvSpPr/>
          <p:nvPr/>
        </p:nvSpPr>
        <p:spPr>
          <a:xfrm>
            <a:off x="9997440" y="0"/>
            <a:ext cx="219456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7B8E52-7241-4BE7-AA6E-A2680126CB97}"/>
              </a:ext>
            </a:extLst>
          </p:cNvPr>
          <p:cNvSpPr txBox="1"/>
          <p:nvPr/>
        </p:nvSpPr>
        <p:spPr>
          <a:xfrm>
            <a:off x="436755" y="420561"/>
            <a:ext cx="1159268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Montserrat ExtraBold" panose="00000900000000000000" pitchFamily="2" charset="-52"/>
              </a:rPr>
              <a:t>В настоящее время на территории района </a:t>
            </a:r>
            <a:r>
              <a:rPr lang="ru-RU" dirty="0" smtClean="0">
                <a:solidFill>
                  <a:srgbClr val="000000"/>
                </a:solidFill>
                <a:latin typeface="Montserrat ExtraBold" panose="00000900000000000000" pitchFamily="2" charset="-52"/>
              </a:rPr>
              <a:t>проводятся </a:t>
            </a:r>
            <a:r>
              <a:rPr lang="ru-RU" dirty="0">
                <a:solidFill>
                  <a:srgbClr val="000000"/>
                </a:solidFill>
                <a:latin typeface="Montserrat ExtraBold" panose="00000900000000000000" pitchFamily="2" charset="-52"/>
              </a:rPr>
              <a:t>работы по строительству</a:t>
            </a:r>
            <a:r>
              <a:rPr lang="ru-RU" dirty="0" smtClean="0">
                <a:solidFill>
                  <a:srgbClr val="000000"/>
                </a:solidFill>
                <a:latin typeface="Montserrat ExtraBold" panose="00000900000000000000" pitchFamily="2" charset="-52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ru-RU" dirty="0" smtClean="0">
                <a:solidFill>
                  <a:srgbClr val="000000"/>
                </a:solidFill>
                <a:latin typeface="Montserrat ExtraBold" panose="00000900000000000000" pitchFamily="2" charset="-52"/>
              </a:rPr>
              <a:t>- </a:t>
            </a:r>
            <a:r>
              <a:rPr lang="ru-RU" dirty="0">
                <a:solidFill>
                  <a:srgbClr val="000000"/>
                </a:solidFill>
                <a:latin typeface="Montserrat ExtraBold" panose="00000900000000000000" pitchFamily="2" charset="-52"/>
              </a:rPr>
              <a:t>ЖК «ПОЛАР», Полярная ул. вл. 39, жилая застройка с объектами социальной инфраструктуры с подземной автостоянкой, срок ввода 2026 год;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Montserrat ExtraBold" panose="00000900000000000000" pitchFamily="2" charset="-52"/>
              </a:rPr>
              <a:t>- Шокальского пр. вл. 28А. Жилой дом с инженерными сетями и благоустройством территории, срок ввода 2024 год.</a:t>
            </a:r>
          </a:p>
          <a:p>
            <a:pPr>
              <a:spcAft>
                <a:spcPts val="600"/>
              </a:spcAft>
            </a:pPr>
            <a:endParaRPr lang="ru-RU" dirty="0">
              <a:solidFill>
                <a:srgbClr val="000000"/>
              </a:solidFill>
              <a:latin typeface="Montserrat ExtraBold" panose="00000900000000000000" pitchFamily="2" charset="-52"/>
            </a:endParaRPr>
          </a:p>
          <a:p>
            <a:pPr>
              <a:spcAft>
                <a:spcPts val="600"/>
              </a:spcAft>
            </a:pPr>
            <a:r>
              <a:rPr lang="ru-RU" sz="2400" dirty="0" smtClean="0">
                <a:solidFill>
                  <a:srgbClr val="000000"/>
                </a:solidFill>
                <a:latin typeface="Montserrat ExtraBold" panose="00000900000000000000" pitchFamily="2" charset="-52"/>
              </a:rPr>
              <a:t> </a:t>
            </a:r>
            <a:endParaRPr lang="ru-RU" sz="2400" dirty="0">
              <a:solidFill>
                <a:srgbClr val="000000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137860" y="6297322"/>
            <a:ext cx="2743200" cy="365125"/>
          </a:xfrm>
        </p:spPr>
        <p:txBody>
          <a:bodyPr/>
          <a:lstStyle/>
          <a:p>
            <a:fld id="{87BFD39A-19EF-47A9-B1EF-47BF46405DD6}" type="slidenum">
              <a:rPr lang="ru-RU" sz="2400" smtClean="0"/>
              <a:t>26</a:t>
            </a:fld>
            <a:endParaRPr lang="ru-RU" sz="240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C7C11E0-CF71-4718-8D8F-15F58177EF83}"/>
              </a:ext>
            </a:extLst>
          </p:cNvPr>
          <p:cNvCxnSpPr>
            <a:cxnSpLocks/>
          </p:cNvCxnSpPr>
          <p:nvPr/>
        </p:nvCxnSpPr>
        <p:spPr>
          <a:xfrm flipV="1">
            <a:off x="186520" y="223795"/>
            <a:ext cx="2236473" cy="537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0" y="2104644"/>
            <a:ext cx="6188388" cy="4077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725" y="2104644"/>
            <a:ext cx="6138751" cy="407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0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6A523-6996-4A68-8A4F-9C0D370D0617}"/>
              </a:ext>
            </a:extLst>
          </p:cNvPr>
          <p:cNvSpPr/>
          <p:nvPr/>
        </p:nvSpPr>
        <p:spPr>
          <a:xfrm>
            <a:off x="9997440" y="0"/>
            <a:ext cx="219456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7B8E52-7241-4BE7-AA6E-A2680126CB97}"/>
              </a:ext>
            </a:extLst>
          </p:cNvPr>
          <p:cNvSpPr txBox="1"/>
          <p:nvPr/>
        </p:nvSpPr>
        <p:spPr>
          <a:xfrm>
            <a:off x="520408" y="203639"/>
            <a:ext cx="11395024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2400" dirty="0">
              <a:solidFill>
                <a:srgbClr val="000000"/>
              </a:solidFill>
              <a:latin typeface="Montserrat ExtraBold" panose="00000900000000000000" pitchFamily="2" charset="-52"/>
            </a:endParaRPr>
          </a:p>
          <a:p>
            <a:pPr>
              <a:spcAft>
                <a:spcPts val="600"/>
              </a:spcAft>
            </a:pPr>
            <a:r>
              <a:rPr lang="ru-RU" sz="2400" dirty="0">
                <a:solidFill>
                  <a:srgbClr val="000000"/>
                </a:solidFill>
                <a:latin typeface="Montserrat ExtraBold" panose="00000900000000000000" pitchFamily="2" charset="-52"/>
              </a:rPr>
              <a:t>В области жилищного строительства </a:t>
            </a:r>
            <a:r>
              <a:rPr lang="ru-RU" sz="2400" dirty="0" smtClean="0">
                <a:solidFill>
                  <a:srgbClr val="000000"/>
                </a:solidFill>
                <a:latin typeface="Montserrat ExtraBold" panose="00000900000000000000" pitchFamily="2" charset="-52"/>
              </a:rPr>
              <a:t>(в </a:t>
            </a:r>
            <a:r>
              <a:rPr lang="ru-RU" sz="2400" dirty="0">
                <a:solidFill>
                  <a:srgbClr val="000000"/>
                </a:solidFill>
                <a:latin typeface="Montserrat ExtraBold" panose="00000900000000000000" pitchFamily="2" charset="-52"/>
              </a:rPr>
              <a:t>том числе строительство домов для целей переселения домов «сносимых серий»):</a:t>
            </a:r>
          </a:p>
          <a:p>
            <a:pPr>
              <a:spcAft>
                <a:spcPts val="600"/>
              </a:spcAft>
            </a:pPr>
            <a:endParaRPr lang="ru-RU" sz="2400" dirty="0">
              <a:solidFill>
                <a:srgbClr val="000000"/>
              </a:solidFill>
              <a:latin typeface="Montserrat ExtraBold" panose="00000900000000000000" pitchFamily="2" charset="-52"/>
            </a:endParaRPr>
          </a:p>
          <a:p>
            <a:pPr>
              <a:spcAft>
                <a:spcPts val="600"/>
              </a:spcAft>
            </a:pPr>
            <a:r>
              <a:rPr lang="ru-RU" sz="2400" dirty="0">
                <a:solidFill>
                  <a:srgbClr val="000000"/>
                </a:solidFill>
                <a:latin typeface="Montserrat ExtraBold" panose="00000900000000000000" pitchFamily="2" charset="-52"/>
              </a:rPr>
              <a:t>В настоящее время проходит отселение жилого дома по адресу: Широкая ул., д. 10, к. 1. (215 квартир). </a:t>
            </a:r>
            <a:endParaRPr lang="ru-RU" sz="2400" dirty="0" smtClean="0">
              <a:solidFill>
                <a:srgbClr val="000000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F22DD19-21D2-46BE-BB9C-0470DF73C3EC}"/>
              </a:ext>
            </a:extLst>
          </p:cNvPr>
          <p:cNvSpPr/>
          <p:nvPr/>
        </p:nvSpPr>
        <p:spPr>
          <a:xfrm rot="5400000">
            <a:off x="9631311" y="5563834"/>
            <a:ext cx="844067" cy="62290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61248AE-527D-43E5-85CC-1B26AED59572}"/>
              </a:ext>
            </a:extLst>
          </p:cNvPr>
          <p:cNvCxnSpPr>
            <a:cxnSpLocks/>
          </p:cNvCxnSpPr>
          <p:nvPr/>
        </p:nvCxnSpPr>
        <p:spPr>
          <a:xfrm flipV="1">
            <a:off x="542976" y="497840"/>
            <a:ext cx="1895424" cy="871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137860" y="6297322"/>
            <a:ext cx="2743200" cy="365125"/>
          </a:xfrm>
        </p:spPr>
        <p:txBody>
          <a:bodyPr/>
          <a:lstStyle/>
          <a:p>
            <a:fld id="{87BFD39A-19EF-47A9-B1EF-47BF46405DD6}" type="slidenum">
              <a:rPr lang="ru-RU" sz="2400" smtClean="0"/>
              <a:t>27</a:t>
            </a:fld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8480" y="3267028"/>
            <a:ext cx="33185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Montserrat ExtraBold" panose="00000900000000000000" pitchFamily="2" charset="-52"/>
              </a:rPr>
              <a:t>88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Montserrat ExtraBold" panose="00000900000000000000" pitchFamily="2" charset="-52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Montserrat ExtraBold" panose="00000900000000000000" pitchFamily="2" charset="-52"/>
              </a:rPr>
              <a:t>семей переехало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0408" y="4800904"/>
            <a:ext cx="3502882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400" dirty="0">
                <a:solidFill>
                  <a:srgbClr val="0070C0"/>
                </a:solidFill>
                <a:latin typeface="Montserrat ExtraBold" panose="00000900000000000000" pitchFamily="2" charset="-52"/>
              </a:rPr>
              <a:t>130 </a:t>
            </a:r>
            <a:endParaRPr lang="ru-RU" sz="2400" dirty="0" smtClean="0">
              <a:solidFill>
                <a:srgbClr val="0070C0"/>
              </a:solidFill>
              <a:latin typeface="Montserrat ExtraBold" panose="00000900000000000000" pitchFamily="2" charset="-52"/>
            </a:endParaRPr>
          </a:p>
          <a:p>
            <a:pPr algn="ctr">
              <a:spcAft>
                <a:spcPts val="600"/>
              </a:spcAft>
            </a:pPr>
            <a:r>
              <a:rPr lang="ru-RU" sz="2400" dirty="0" smtClean="0">
                <a:solidFill>
                  <a:srgbClr val="000000"/>
                </a:solidFill>
                <a:latin typeface="Montserrat ExtraBold" panose="00000900000000000000" pitchFamily="2" charset="-52"/>
              </a:rPr>
              <a:t>квартир </a:t>
            </a:r>
          </a:p>
          <a:p>
            <a:pPr algn="ctr">
              <a:spcAft>
                <a:spcPts val="600"/>
              </a:spcAft>
            </a:pPr>
            <a:r>
              <a:rPr lang="ru-RU" sz="2400" dirty="0" smtClean="0">
                <a:solidFill>
                  <a:srgbClr val="000000"/>
                </a:solidFill>
                <a:latin typeface="Montserrat ExtraBold" panose="00000900000000000000" pitchFamily="2" charset="-52"/>
              </a:rPr>
              <a:t>подлежат </a:t>
            </a:r>
            <a:r>
              <a:rPr lang="ru-RU" sz="2400" dirty="0">
                <a:solidFill>
                  <a:srgbClr val="000000"/>
                </a:solidFill>
                <a:latin typeface="Montserrat ExtraBold" panose="00000900000000000000" pitchFamily="2" charset="-52"/>
              </a:rPr>
              <a:t>отселению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172" y="2898690"/>
            <a:ext cx="5165505" cy="339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15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65" t="-12868" r="-1918" b="11316"/>
          <a:stretch/>
        </p:blipFill>
        <p:spPr>
          <a:xfrm>
            <a:off x="1313249" y="-676863"/>
            <a:ext cx="9685678" cy="71125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20F5DB-8725-4C34-BD35-6D27FCD615A9}"/>
              </a:ext>
            </a:extLst>
          </p:cNvPr>
          <p:cNvSpPr txBox="1"/>
          <p:nvPr/>
        </p:nvSpPr>
        <p:spPr>
          <a:xfrm>
            <a:off x="3576562" y="361764"/>
            <a:ext cx="7172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Развитие социальной сферы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3E5755C-45E8-4EE7-B757-FD8FD5220C3B}"/>
              </a:ext>
            </a:extLst>
          </p:cNvPr>
          <p:cNvGrpSpPr/>
          <p:nvPr/>
        </p:nvGrpSpPr>
        <p:grpSpPr>
          <a:xfrm>
            <a:off x="9244638" y="4842814"/>
            <a:ext cx="1154360" cy="1154359"/>
            <a:chOff x="9983537" y="6560890"/>
            <a:chExt cx="1326253" cy="1326252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34FBE5E2-9078-46BB-A598-68699134EC82}"/>
                </a:ext>
              </a:extLst>
            </p:cNvPr>
            <p:cNvSpPr/>
            <p:nvPr/>
          </p:nvSpPr>
          <p:spPr>
            <a:xfrm>
              <a:off x="9983538" y="6560890"/>
              <a:ext cx="1326252" cy="1326252"/>
            </a:xfrm>
            <a:prstGeom prst="roundRect">
              <a:avLst>
                <a:gd name="adj" fmla="val 824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7F501B-084A-4251-94F1-81A25DA918FB}"/>
                </a:ext>
              </a:extLst>
            </p:cNvPr>
            <p:cNvSpPr txBox="1"/>
            <p:nvPr/>
          </p:nvSpPr>
          <p:spPr>
            <a:xfrm>
              <a:off x="9983537" y="6746646"/>
              <a:ext cx="1326252" cy="954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rgbClr val="000000"/>
                  </a:solidFill>
                  <a:effectLst/>
                  <a:latin typeface="Montserrat ExtraBold" panose="00000900000000000000" pitchFamily="2" charset="-52"/>
                  <a:ea typeface="Times New Roman" panose="02020603050405020304" pitchFamily="18" charset="0"/>
                </a:defRPr>
              </a:lvl1pPr>
            </a:lstStyle>
            <a:p>
              <a:r>
                <a:rPr lang="en-US" sz="4800" dirty="0">
                  <a:solidFill>
                    <a:schemeClr val="accent1">
                      <a:lumMod val="75000"/>
                    </a:schemeClr>
                  </a:solidFill>
                </a:rPr>
                <a:t>0</a:t>
              </a:r>
              <a:r>
                <a:rPr lang="ru-RU" sz="4800" dirty="0">
                  <a:solidFill>
                    <a:schemeClr val="accent1">
                      <a:lumMod val="75000"/>
                    </a:schemeClr>
                  </a:solidFill>
                </a:rPr>
                <a:t>5</a:t>
              </a:r>
            </a:p>
          </p:txBody>
        </p:sp>
      </p:grp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377439" y="6253093"/>
            <a:ext cx="2743200" cy="365125"/>
          </a:xfrm>
        </p:spPr>
        <p:txBody>
          <a:bodyPr/>
          <a:lstStyle/>
          <a:p>
            <a:fld id="{87BFD39A-19EF-47A9-B1EF-47BF46405DD6}" type="slidenum">
              <a:rPr lang="ru-RU" sz="2400" smtClean="0"/>
              <a:t>28</a:t>
            </a:fld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24175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4865822-C506-4F28-8676-E8EF5E7879E6}"/>
              </a:ext>
            </a:extLst>
          </p:cNvPr>
          <p:cNvSpPr/>
          <p:nvPr/>
        </p:nvSpPr>
        <p:spPr>
          <a:xfrm>
            <a:off x="7191092" y="333375"/>
            <a:ext cx="3644810" cy="61198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31B1BB-3BFA-421F-BEAB-C604FBD506CB}"/>
              </a:ext>
            </a:extLst>
          </p:cNvPr>
          <p:cNvSpPr/>
          <p:nvPr/>
        </p:nvSpPr>
        <p:spPr>
          <a:xfrm>
            <a:off x="-1" y="3429000"/>
            <a:ext cx="670806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C2088CD-C015-4362-9A21-EB3D9D366DE1}"/>
              </a:ext>
            </a:extLst>
          </p:cNvPr>
          <p:cNvSpPr/>
          <p:nvPr/>
        </p:nvSpPr>
        <p:spPr>
          <a:xfrm>
            <a:off x="155575" y="3279475"/>
            <a:ext cx="6155455" cy="3646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3B8B46-3ABA-41A3-9F80-E148EBD88F87}"/>
              </a:ext>
            </a:extLst>
          </p:cNvPr>
          <p:cNvSpPr txBox="1"/>
          <p:nvPr/>
        </p:nvSpPr>
        <p:spPr>
          <a:xfrm>
            <a:off x="307975" y="175910"/>
            <a:ext cx="11597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Montserrat ExtraBold" panose="00000900000000000000" pitchFamily="2" charset="-52"/>
              </a:rPr>
              <a:t>Ремонт квартир льготных категорий граждан, приспособление квартир инвалидов-колясочников</a:t>
            </a:r>
            <a:endParaRPr lang="ru-RU" sz="24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F8D1531E-DC03-42EE-A55C-9A68BFBB9E14}"/>
              </a:ext>
            </a:extLst>
          </p:cNvPr>
          <p:cNvCxnSpPr>
            <a:cxnSpLocks/>
          </p:cNvCxnSpPr>
          <p:nvPr/>
        </p:nvCxnSpPr>
        <p:spPr>
          <a:xfrm>
            <a:off x="4734560" y="5909739"/>
            <a:ext cx="279400" cy="0"/>
          </a:xfrm>
          <a:prstGeom prst="line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73119852-C0E1-4D92-A098-6604777867A8}"/>
              </a:ext>
            </a:extLst>
          </p:cNvPr>
          <p:cNvCxnSpPr>
            <a:cxnSpLocks/>
          </p:cNvCxnSpPr>
          <p:nvPr/>
        </p:nvCxnSpPr>
        <p:spPr>
          <a:xfrm>
            <a:off x="276301" y="200019"/>
            <a:ext cx="590619" cy="0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9CB5DE3B-25FB-4A19-B695-71B39DA2B7E8}"/>
              </a:ext>
            </a:extLst>
          </p:cNvPr>
          <p:cNvCxnSpPr/>
          <p:nvPr/>
        </p:nvCxnSpPr>
        <p:spPr>
          <a:xfrm>
            <a:off x="7237633" y="4572000"/>
            <a:ext cx="42390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0C08A953-C3AA-4999-8CCA-013FF5F097DA}"/>
              </a:ext>
            </a:extLst>
          </p:cNvPr>
          <p:cNvCxnSpPr/>
          <p:nvPr/>
        </p:nvCxnSpPr>
        <p:spPr>
          <a:xfrm>
            <a:off x="7237633" y="2277642"/>
            <a:ext cx="42390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DE41984-3D99-483E-8449-AB511E7DD964}"/>
              </a:ext>
            </a:extLst>
          </p:cNvPr>
          <p:cNvSpPr txBox="1"/>
          <p:nvPr/>
        </p:nvSpPr>
        <p:spPr>
          <a:xfrm>
            <a:off x="307975" y="1299969"/>
            <a:ext cx="7973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1800" dirty="0">
                <a:latin typeface="Montserrat ExtraBold" panose="00000900000000000000" pitchFamily="2" charset="-52"/>
              </a:rPr>
              <a:t>В 2023 году была отремонтирована 1 квартира </a:t>
            </a:r>
            <a:r>
              <a:rPr lang="ru-RU" kern="1800" dirty="0" smtClean="0">
                <a:latin typeface="Montserrat ExtraBold" panose="00000900000000000000" pitchFamily="2" charset="-52"/>
              </a:rPr>
              <a:t>инвалида-колясочника</a:t>
            </a:r>
            <a:endParaRPr lang="ru-RU" kern="1800" dirty="0">
              <a:latin typeface="Montserrat ExtraBold" panose="00000900000000000000" pitchFamily="2" charset="-52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29</a:t>
            </a:fld>
            <a:endParaRPr lang="ru-RU" sz="2400" dirty="0"/>
          </a:p>
        </p:txBody>
      </p:sp>
      <p:sp>
        <p:nvSpPr>
          <p:cNvPr id="4" name="AutoShape 2" descr="blob:https://web.telegram.org/a76df3b9-5b8f-42d6-8ee0-af1b914f59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576" y="2641238"/>
            <a:ext cx="2978212" cy="41707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821" y="942585"/>
            <a:ext cx="3166448" cy="51454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" t="19013" r="-11365"/>
          <a:stretch/>
        </p:blipFill>
        <p:spPr>
          <a:xfrm>
            <a:off x="1161156" y="3991311"/>
            <a:ext cx="3639419" cy="28203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6498" y="2531554"/>
            <a:ext cx="4647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kern="1800" dirty="0">
                <a:latin typeface="Montserrat ExtraBold" panose="00000900000000000000" pitchFamily="2" charset="-52"/>
              </a:rPr>
              <a:t>Общая сумма затрат на ремонт квартир инвалидов-колясочников, в 2023г. составила </a:t>
            </a:r>
            <a:endParaRPr lang="ru-RU" kern="1800" dirty="0" smtClean="0">
              <a:latin typeface="Montserrat ExtraBold" panose="00000900000000000000" pitchFamily="2" charset="-52"/>
            </a:endParaRPr>
          </a:p>
          <a:p>
            <a:pPr algn="ctr"/>
            <a:r>
              <a:rPr lang="ru-RU" kern="1800" dirty="0" smtClean="0">
                <a:latin typeface="Montserrat ExtraBold" panose="00000900000000000000" pitchFamily="2" charset="-52"/>
              </a:rPr>
              <a:t>396 </a:t>
            </a:r>
            <a:r>
              <a:rPr lang="ru-RU" kern="1800" dirty="0">
                <a:latin typeface="Montserrat ExtraBold" panose="00000900000000000000" pitchFamily="2" charset="-52"/>
              </a:rPr>
              <a:t>748,47 руб.</a:t>
            </a:r>
          </a:p>
        </p:txBody>
      </p:sp>
    </p:spTree>
    <p:extLst>
      <p:ext uri="{BB962C8B-B14F-4D97-AF65-F5344CB8AC3E}">
        <p14:creationId xmlns:p14="http://schemas.microsoft.com/office/powerpoint/2010/main" val="2684997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996FB45-524A-46AF-9807-B8F739098D6C}"/>
              </a:ext>
            </a:extLst>
          </p:cNvPr>
          <p:cNvSpPr txBox="1"/>
          <p:nvPr/>
        </p:nvSpPr>
        <p:spPr>
          <a:xfrm>
            <a:off x="117986" y="219016"/>
            <a:ext cx="87015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228600">
              <a:defRPr kern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Основная управленческая деятельность по городским направлениям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C9C0D9-8F15-48CB-B982-4A709F8D6056}"/>
              </a:ext>
            </a:extLst>
          </p:cNvPr>
          <p:cNvSpPr txBox="1"/>
          <p:nvPr/>
        </p:nvSpPr>
        <p:spPr>
          <a:xfrm>
            <a:off x="1403816" y="1667677"/>
            <a:ext cx="3949991" cy="638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600" b="0" dirty="0"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Жилищно-коммунальное хозяйство и благоустройство</a:t>
            </a:r>
            <a:endParaRPr lang="ru-RU" sz="2800" b="1" dirty="0">
              <a:effectLst/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FE857B-E5E9-45F5-A2E4-FDDA2D45EDD7}"/>
              </a:ext>
            </a:extLst>
          </p:cNvPr>
          <p:cNvSpPr txBox="1"/>
          <p:nvPr/>
        </p:nvSpPr>
        <p:spPr>
          <a:xfrm>
            <a:off x="1403816" y="2961192"/>
            <a:ext cx="3949991" cy="638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600" b="0" dirty="0" smtClean="0"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Развитие потребительского рынка</a:t>
            </a:r>
            <a:endParaRPr lang="ru-RU" sz="2800" b="1" dirty="0">
              <a:effectLst/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E47FAB7-372B-44C8-ABE3-CC7FBF30B39A}"/>
              </a:ext>
            </a:extLst>
          </p:cNvPr>
          <p:cNvSpPr txBox="1"/>
          <p:nvPr/>
        </p:nvSpPr>
        <p:spPr>
          <a:xfrm>
            <a:off x="1403816" y="5548222"/>
            <a:ext cx="3949991" cy="638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600" b="0" dirty="0"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Градостроительная деятельность и строительство</a:t>
            </a:r>
            <a:endParaRPr lang="ru-RU" sz="2800" b="1" dirty="0">
              <a:effectLst/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0487AB8-0274-48C9-8C3A-87035582E09A}"/>
              </a:ext>
            </a:extLst>
          </p:cNvPr>
          <p:cNvSpPr txBox="1"/>
          <p:nvPr/>
        </p:nvSpPr>
        <p:spPr>
          <a:xfrm>
            <a:off x="7056903" y="1667677"/>
            <a:ext cx="3080155" cy="638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600" b="0" dirty="0"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Развитие социальной сферы</a:t>
            </a:r>
            <a:endParaRPr lang="ru-RU" sz="2800" b="1" dirty="0">
              <a:effectLst/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1D12B2-4A98-46A1-A698-9A485F501B09}"/>
              </a:ext>
            </a:extLst>
          </p:cNvPr>
          <p:cNvSpPr txBox="1"/>
          <p:nvPr/>
        </p:nvSpPr>
        <p:spPr>
          <a:xfrm>
            <a:off x="7056903" y="2961192"/>
            <a:ext cx="3949991" cy="638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600" b="0" dirty="0"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Взаимодействие с жителями района</a:t>
            </a:r>
            <a:endParaRPr lang="ru-RU" sz="2800" b="1" dirty="0">
              <a:effectLst/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BFC4BEB-A35A-4AE1-914F-15E46431D109}"/>
              </a:ext>
            </a:extLst>
          </p:cNvPr>
          <p:cNvSpPr txBox="1"/>
          <p:nvPr/>
        </p:nvSpPr>
        <p:spPr>
          <a:xfrm>
            <a:off x="7056903" y="4254707"/>
            <a:ext cx="3949991" cy="638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600" b="0" dirty="0"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Взаимодействие с органами местного самоуправления</a:t>
            </a:r>
            <a:endParaRPr lang="ru-RU" sz="2800" b="1" dirty="0">
              <a:effectLst/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42913" y="4248137"/>
            <a:ext cx="720000" cy="720000"/>
            <a:chOff x="442913" y="4248137"/>
            <a:chExt cx="720000" cy="720000"/>
          </a:xfrm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944CBAC3-AAA2-4515-8035-80A302C7FB87}"/>
                </a:ext>
              </a:extLst>
            </p:cNvPr>
            <p:cNvSpPr/>
            <p:nvPr/>
          </p:nvSpPr>
          <p:spPr>
            <a:xfrm>
              <a:off x="442913" y="4248137"/>
              <a:ext cx="720000" cy="720000"/>
            </a:xfrm>
            <a:prstGeom prst="roundRect">
              <a:avLst>
                <a:gd name="adj" fmla="val 824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4" name="Picture 20" descr="https://cdn-icons-png.flaticon.com/512/6817/6817420.png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58" y="4287694"/>
              <a:ext cx="640885" cy="64088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442913" y="1661107"/>
            <a:ext cx="720000" cy="720000"/>
            <a:chOff x="442913" y="1661107"/>
            <a:chExt cx="720000" cy="720000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8D08CF8B-F52E-4841-8BD2-8DA1688386C0}"/>
                </a:ext>
              </a:extLst>
            </p:cNvPr>
            <p:cNvSpPr/>
            <p:nvPr/>
          </p:nvSpPr>
          <p:spPr>
            <a:xfrm>
              <a:off x="442913" y="1661107"/>
              <a:ext cx="720000" cy="720000"/>
            </a:xfrm>
            <a:prstGeom prst="roundRect">
              <a:avLst>
                <a:gd name="adj" fmla="val 824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6" name="Picture 22" descr="https://cdn-icons-png.flaticon.com/512/2451/2451477.png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58" y="1677319"/>
              <a:ext cx="661813" cy="661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442913" y="2954622"/>
            <a:ext cx="720000" cy="720000"/>
            <a:chOff x="442913" y="2954622"/>
            <a:chExt cx="720000" cy="720000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E748DD85-DD2C-4213-8B37-9B0623C28E58}"/>
                </a:ext>
              </a:extLst>
            </p:cNvPr>
            <p:cNvSpPr/>
            <p:nvPr/>
          </p:nvSpPr>
          <p:spPr>
            <a:xfrm>
              <a:off x="442913" y="2954622"/>
              <a:ext cx="720000" cy="720000"/>
            </a:xfrm>
            <a:prstGeom prst="roundRect">
              <a:avLst>
                <a:gd name="adj" fmla="val 824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8" name="Picture 24" descr="https://cdn-icons.flaticon.com/png/512/4283/premium/4283893.png?token=exp=1645083001~hmac=d7d1d915728127c769dfae0d8649cfda"/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824" y="2961192"/>
              <a:ext cx="656136" cy="656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442913" y="5541652"/>
            <a:ext cx="720000" cy="720000"/>
            <a:chOff x="442913" y="5541652"/>
            <a:chExt cx="720000" cy="720000"/>
          </a:xfrm>
        </p:grpSpPr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CF9E2231-1A31-46B1-94F6-0F2625DE011E}"/>
                </a:ext>
              </a:extLst>
            </p:cNvPr>
            <p:cNvSpPr/>
            <p:nvPr/>
          </p:nvSpPr>
          <p:spPr>
            <a:xfrm>
              <a:off x="442913" y="5541652"/>
              <a:ext cx="720000" cy="720000"/>
            </a:xfrm>
            <a:prstGeom prst="roundRect">
              <a:avLst>
                <a:gd name="adj" fmla="val 824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0" name="Picture 26" descr="https://cdn-icons-png.flaticon.com/512/1275/1275537.png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194" y="5631062"/>
              <a:ext cx="593949" cy="59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6096000" y="1661107"/>
            <a:ext cx="720000" cy="720000"/>
            <a:chOff x="6096000" y="1661107"/>
            <a:chExt cx="720000" cy="720000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458B3A94-9432-4CC4-9EB0-12B859FF52AA}"/>
                </a:ext>
              </a:extLst>
            </p:cNvPr>
            <p:cNvSpPr/>
            <p:nvPr/>
          </p:nvSpPr>
          <p:spPr>
            <a:xfrm>
              <a:off x="6096000" y="1661107"/>
              <a:ext cx="720000" cy="720000"/>
            </a:xfrm>
            <a:prstGeom prst="roundRect">
              <a:avLst>
                <a:gd name="adj" fmla="val 824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4" name="Picture 30" descr="https://cdn-icons-png.flaticon.com/512/2464/2464044.png"/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2431" y="1684656"/>
              <a:ext cx="647138" cy="647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6096000" y="4248137"/>
            <a:ext cx="720000" cy="720000"/>
            <a:chOff x="6096000" y="4248137"/>
            <a:chExt cx="720000" cy="720000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820FDB1E-28C0-4722-BB1B-98CE1B2DCB4A}"/>
                </a:ext>
              </a:extLst>
            </p:cNvPr>
            <p:cNvSpPr/>
            <p:nvPr/>
          </p:nvSpPr>
          <p:spPr>
            <a:xfrm>
              <a:off x="6096000" y="4248137"/>
              <a:ext cx="720000" cy="720000"/>
            </a:xfrm>
            <a:prstGeom prst="roundRect">
              <a:avLst>
                <a:gd name="adj" fmla="val 824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8" name="Picture 34" descr="https://cdn-icons.flaticon.com/png/512/3069/premium/3069740.png?token=exp=1645083565~hmac=dec9a4c2a89202d1e01b40c9ea607ecf"/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803" y="4287694"/>
              <a:ext cx="627725" cy="627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6096000" y="2954622"/>
            <a:ext cx="720000" cy="720000"/>
            <a:chOff x="6096000" y="2954622"/>
            <a:chExt cx="720000" cy="720000"/>
          </a:xfrm>
        </p:grpSpPr>
        <p:sp>
          <p:nvSpPr>
            <p:cNvPr id="61" name="Прямоугольник: скругленные углы 60">
              <a:extLst>
                <a:ext uri="{FF2B5EF4-FFF2-40B4-BE49-F238E27FC236}">
                  <a16:creationId xmlns:a16="http://schemas.microsoft.com/office/drawing/2014/main" id="{AB39C44A-4967-404F-8773-16965B7676C9}"/>
                </a:ext>
              </a:extLst>
            </p:cNvPr>
            <p:cNvSpPr/>
            <p:nvPr/>
          </p:nvSpPr>
          <p:spPr>
            <a:xfrm>
              <a:off x="6096000" y="2954622"/>
              <a:ext cx="720000" cy="720000"/>
            </a:xfrm>
            <a:prstGeom prst="roundRect">
              <a:avLst>
                <a:gd name="adj" fmla="val 824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2" name="Picture 38" descr="https://cdn-icons-png.flaticon.com/512/1467/1467514.png"/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2431" y="3005807"/>
              <a:ext cx="594470" cy="594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BA7092A-AF03-4EA6-BC81-65E837740E86}"/>
              </a:ext>
            </a:extLst>
          </p:cNvPr>
          <p:cNvSpPr txBox="1"/>
          <p:nvPr/>
        </p:nvSpPr>
        <p:spPr>
          <a:xfrm>
            <a:off x="1403816" y="4254707"/>
            <a:ext cx="3949991" cy="638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600" b="0" dirty="0"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rPr>
              <a:t>Транспорт и дорожно- транспортная инфраструктура</a:t>
            </a:r>
            <a:endParaRPr lang="ru-RU" sz="2800" b="1" dirty="0">
              <a:effectLst/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3</a:t>
            </a:fld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0300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4865822-C506-4F28-8676-E8EF5E7879E6}"/>
              </a:ext>
            </a:extLst>
          </p:cNvPr>
          <p:cNvSpPr/>
          <p:nvPr/>
        </p:nvSpPr>
        <p:spPr>
          <a:xfrm>
            <a:off x="8361427" y="591408"/>
            <a:ext cx="3644810" cy="61198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31B1BB-3BFA-421F-BEAB-C604FBD506CB}"/>
              </a:ext>
            </a:extLst>
          </p:cNvPr>
          <p:cNvSpPr/>
          <p:nvPr/>
        </p:nvSpPr>
        <p:spPr>
          <a:xfrm>
            <a:off x="-1" y="3429000"/>
            <a:ext cx="670806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C2088CD-C015-4362-9A21-EB3D9D366DE1}"/>
              </a:ext>
            </a:extLst>
          </p:cNvPr>
          <p:cNvSpPr/>
          <p:nvPr/>
        </p:nvSpPr>
        <p:spPr>
          <a:xfrm>
            <a:off x="155575" y="3279475"/>
            <a:ext cx="6155455" cy="3646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3B8B46-3ABA-41A3-9F80-E148EBD88F87}"/>
              </a:ext>
            </a:extLst>
          </p:cNvPr>
          <p:cNvSpPr txBox="1"/>
          <p:nvPr/>
        </p:nvSpPr>
        <p:spPr>
          <a:xfrm>
            <a:off x="307975" y="175910"/>
            <a:ext cx="11597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Montserrat ExtraBold" panose="00000900000000000000" pitchFamily="2" charset="-52"/>
              </a:rPr>
              <a:t>Ремонт жилых помещений для детей-сирот и детей, оставшихся без попечения родителей</a:t>
            </a:r>
            <a:endParaRPr lang="ru-RU" sz="24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F8D1531E-DC03-42EE-A55C-9A68BFBB9E14}"/>
              </a:ext>
            </a:extLst>
          </p:cNvPr>
          <p:cNvCxnSpPr>
            <a:cxnSpLocks/>
          </p:cNvCxnSpPr>
          <p:nvPr/>
        </p:nvCxnSpPr>
        <p:spPr>
          <a:xfrm>
            <a:off x="4734560" y="5909739"/>
            <a:ext cx="279400" cy="0"/>
          </a:xfrm>
          <a:prstGeom prst="line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73119852-C0E1-4D92-A098-6604777867A8}"/>
              </a:ext>
            </a:extLst>
          </p:cNvPr>
          <p:cNvCxnSpPr>
            <a:cxnSpLocks/>
          </p:cNvCxnSpPr>
          <p:nvPr/>
        </p:nvCxnSpPr>
        <p:spPr>
          <a:xfrm>
            <a:off x="276301" y="200019"/>
            <a:ext cx="590619" cy="0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9CB5DE3B-25FB-4A19-B695-71B39DA2B7E8}"/>
              </a:ext>
            </a:extLst>
          </p:cNvPr>
          <p:cNvCxnSpPr/>
          <p:nvPr/>
        </p:nvCxnSpPr>
        <p:spPr>
          <a:xfrm>
            <a:off x="7237633" y="4572000"/>
            <a:ext cx="42390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0C08A953-C3AA-4999-8CCA-013FF5F097DA}"/>
              </a:ext>
            </a:extLst>
          </p:cNvPr>
          <p:cNvCxnSpPr/>
          <p:nvPr/>
        </p:nvCxnSpPr>
        <p:spPr>
          <a:xfrm>
            <a:off x="7237633" y="2277642"/>
            <a:ext cx="42390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DE41984-3D99-483E-8449-AB511E7DD964}"/>
              </a:ext>
            </a:extLst>
          </p:cNvPr>
          <p:cNvSpPr txBox="1"/>
          <p:nvPr/>
        </p:nvSpPr>
        <p:spPr>
          <a:xfrm>
            <a:off x="307975" y="991211"/>
            <a:ext cx="88186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kern="1800" dirty="0">
                <a:latin typeface="Montserrat ExtraBold" panose="00000900000000000000" pitchFamily="2" charset="-52"/>
              </a:rPr>
              <a:t>В 2023 году были отремонтирована 3 квартиры </a:t>
            </a:r>
            <a:r>
              <a:rPr lang="ru-RU" sz="1600" kern="1800" dirty="0" smtClean="0">
                <a:latin typeface="Montserrat ExtraBold" panose="00000900000000000000" pitchFamily="2" charset="-52"/>
              </a:rPr>
              <a:t>ребенка-сирот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30</a:t>
            </a:fld>
            <a:endParaRPr lang="ru-RU" sz="2400" dirty="0"/>
          </a:p>
        </p:txBody>
      </p:sp>
      <p:sp>
        <p:nvSpPr>
          <p:cNvPr id="4" name="AutoShape 2" descr="blob:https://web.telegram.org/a76df3b9-5b8f-42d6-8ee0-af1b914f59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07975" y="2363055"/>
            <a:ext cx="4647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kern="1800" dirty="0">
                <a:latin typeface="Montserrat ExtraBold" panose="00000900000000000000" pitchFamily="2" charset="-52"/>
              </a:rPr>
              <a:t>Общая сумма затрат на ремонт квартир детей-сирот в 2023г. составила </a:t>
            </a:r>
          </a:p>
          <a:p>
            <a:pPr algn="ctr"/>
            <a:r>
              <a:rPr lang="ru-RU" kern="1800" dirty="0">
                <a:latin typeface="Montserrat ExtraBold" panose="00000900000000000000" pitchFamily="2" charset="-52"/>
              </a:rPr>
              <a:t>1 175 330,62 руб.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855" y="1055764"/>
            <a:ext cx="3163145" cy="45289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89" y="3791410"/>
            <a:ext cx="2614098" cy="30913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807" y="3791410"/>
            <a:ext cx="2927218" cy="30913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084" y="2679412"/>
            <a:ext cx="4162806" cy="38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30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4865822-C506-4F28-8676-E8EF5E7879E6}"/>
              </a:ext>
            </a:extLst>
          </p:cNvPr>
          <p:cNvSpPr/>
          <p:nvPr/>
        </p:nvSpPr>
        <p:spPr>
          <a:xfrm>
            <a:off x="7191092" y="333375"/>
            <a:ext cx="3644810" cy="61198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2DE827A-739B-4218-8A6F-E6871A805B41}"/>
              </a:ext>
            </a:extLst>
          </p:cNvPr>
          <p:cNvSpPr/>
          <p:nvPr/>
        </p:nvSpPr>
        <p:spPr>
          <a:xfrm>
            <a:off x="5216385" y="1495003"/>
            <a:ext cx="3622815" cy="10258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kern="1800" dirty="0">
                <a:solidFill>
                  <a:schemeClr val="bg1"/>
                </a:solidFill>
                <a:latin typeface="Montserrat" panose="00000500000000000000" pitchFamily="2" charset="-52"/>
              </a:rPr>
              <a:t>получили </a:t>
            </a:r>
            <a:r>
              <a:rPr lang="ru-RU" kern="18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5 </a:t>
            </a:r>
            <a:r>
              <a:rPr lang="ru-RU" kern="1800" dirty="0">
                <a:solidFill>
                  <a:schemeClr val="bg1"/>
                </a:solidFill>
                <a:latin typeface="Montserrat" panose="00000500000000000000" pitchFamily="2" charset="-52"/>
              </a:rPr>
              <a:t>человек на общую сумму </a:t>
            </a:r>
          </a:p>
          <a:p>
            <a:pPr algn="ctr"/>
            <a:r>
              <a:rPr lang="ru-RU" kern="18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120 </a:t>
            </a:r>
            <a:r>
              <a:rPr lang="ru-RU" kern="1800" dirty="0" err="1" smtClean="0">
                <a:solidFill>
                  <a:schemeClr val="bg1"/>
                </a:solidFill>
                <a:latin typeface="Montserrat" panose="00000500000000000000" pitchFamily="2" charset="-52"/>
              </a:rPr>
              <a:t>тыс.руб</a:t>
            </a:r>
            <a:r>
              <a:rPr lang="ru-RU" kern="1800" dirty="0">
                <a:solidFill>
                  <a:schemeClr val="bg1"/>
                </a:solidFill>
                <a:latin typeface="Montserrat" panose="00000500000000000000" pitchFamily="2" charset="-52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8B4204-A9FB-4A44-9C04-3087FEB80D7A}"/>
              </a:ext>
            </a:extLst>
          </p:cNvPr>
          <p:cNvSpPr txBox="1"/>
          <p:nvPr/>
        </p:nvSpPr>
        <p:spPr>
          <a:xfrm>
            <a:off x="340512" y="1419015"/>
            <a:ext cx="44367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Montserrat ExtraBold" panose="00000900000000000000" pitchFamily="2" charset="-52"/>
              </a:rPr>
              <a:t>Оказание адресной социальной помощи нуждающимся жителям</a:t>
            </a:r>
            <a:endParaRPr lang="ru-RU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1833A7-7258-46F1-9A32-28A747F1D61F}"/>
              </a:ext>
            </a:extLst>
          </p:cNvPr>
          <p:cNvSpPr txBox="1"/>
          <p:nvPr/>
        </p:nvSpPr>
        <p:spPr>
          <a:xfrm>
            <a:off x="340512" y="3542574"/>
            <a:ext cx="66045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kern="1800" dirty="0">
                <a:latin typeface="Montserrat" panose="00000500000000000000" pitchFamily="2" charset="-52"/>
              </a:rPr>
              <a:t>Основной задачей в области социальной защиты населения управы района является оказание адресной поддержки жителям района, в основном, участниками ветеранам Великой Отечественной войны, пенсионерам, участникам боевых действий, многодетным </a:t>
            </a:r>
            <a:r>
              <a:rPr lang="en-US" sz="1600" kern="1800" dirty="0">
                <a:latin typeface="Montserrat" panose="00000500000000000000" pitchFamily="2" charset="-52"/>
              </a:rPr>
              <a:t/>
            </a:r>
            <a:br>
              <a:rPr lang="en-US" sz="1600" kern="1800" dirty="0">
                <a:latin typeface="Montserrat" panose="00000500000000000000" pitchFamily="2" charset="-52"/>
              </a:rPr>
            </a:br>
            <a:r>
              <a:rPr lang="ru-RU" sz="1600" kern="1800" dirty="0">
                <a:latin typeface="Montserrat" panose="00000500000000000000" pitchFamily="2" charset="-52"/>
              </a:rPr>
              <a:t>и неполным семьям с детьми и другим малоимущим </a:t>
            </a:r>
            <a:r>
              <a:rPr lang="en-US" sz="1600" kern="1800" dirty="0">
                <a:latin typeface="Montserrat" panose="00000500000000000000" pitchFamily="2" charset="-52"/>
              </a:rPr>
              <a:t/>
            </a:r>
            <a:br>
              <a:rPr lang="en-US" sz="1600" kern="1800" dirty="0">
                <a:latin typeface="Montserrat" panose="00000500000000000000" pitchFamily="2" charset="-52"/>
              </a:rPr>
            </a:br>
            <a:r>
              <a:rPr lang="ru-RU" sz="1600" kern="1800" dirty="0">
                <a:latin typeface="Montserrat" panose="00000500000000000000" pitchFamily="2" charset="-52"/>
              </a:rPr>
              <a:t>и малообеспеченным жителям.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A779E5-4817-44DE-BEAA-51A40BE97D95}"/>
              </a:ext>
            </a:extLst>
          </p:cNvPr>
          <p:cNvSpPr txBox="1"/>
          <p:nvPr/>
        </p:nvSpPr>
        <p:spPr>
          <a:xfrm>
            <a:off x="340512" y="2784026"/>
            <a:ext cx="4170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“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5AEF534-478A-4DA1-BBBE-D2A46F40BFCC}"/>
              </a:ext>
            </a:extLst>
          </p:cNvPr>
          <p:cNvCxnSpPr>
            <a:cxnSpLocks/>
          </p:cNvCxnSpPr>
          <p:nvPr/>
        </p:nvCxnSpPr>
        <p:spPr>
          <a:xfrm>
            <a:off x="448710" y="1251032"/>
            <a:ext cx="590619" cy="0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https://www.xn--80ae1alafffj1i.xn--p1ai/upload/iblock/170/rabota-obshchestvennykh-organizats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17" y="2964603"/>
            <a:ext cx="4370365" cy="203950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31</a:t>
            </a:fld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46254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4865822-C506-4F28-8676-E8EF5E7879E6}"/>
              </a:ext>
            </a:extLst>
          </p:cNvPr>
          <p:cNvSpPr/>
          <p:nvPr/>
        </p:nvSpPr>
        <p:spPr>
          <a:xfrm>
            <a:off x="7191092" y="333375"/>
            <a:ext cx="3644810" cy="61198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31B1BB-3BFA-421F-BEAB-C604FBD506CB}"/>
              </a:ext>
            </a:extLst>
          </p:cNvPr>
          <p:cNvSpPr/>
          <p:nvPr/>
        </p:nvSpPr>
        <p:spPr>
          <a:xfrm>
            <a:off x="-1" y="3429000"/>
            <a:ext cx="670806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C2088CD-C015-4362-9A21-EB3D9D366DE1}"/>
              </a:ext>
            </a:extLst>
          </p:cNvPr>
          <p:cNvSpPr/>
          <p:nvPr/>
        </p:nvSpPr>
        <p:spPr>
          <a:xfrm>
            <a:off x="155575" y="3279475"/>
            <a:ext cx="6155455" cy="3646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3B8B46-3ABA-41A3-9F80-E148EBD88F87}"/>
              </a:ext>
            </a:extLst>
          </p:cNvPr>
          <p:cNvSpPr txBox="1"/>
          <p:nvPr/>
        </p:nvSpPr>
        <p:spPr>
          <a:xfrm>
            <a:off x="340512" y="425466"/>
            <a:ext cx="11597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Montserrat ExtraBold" panose="00000900000000000000" pitchFamily="2" charset="-52"/>
              </a:rPr>
              <a:t>Участие в работе по приспособлению общественной инфраструктуры для инвалидов и других маломобильных групп населения</a:t>
            </a:r>
            <a:endParaRPr lang="ru-RU" sz="24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F8D1531E-DC03-42EE-A55C-9A68BFBB9E14}"/>
              </a:ext>
            </a:extLst>
          </p:cNvPr>
          <p:cNvCxnSpPr>
            <a:cxnSpLocks/>
          </p:cNvCxnSpPr>
          <p:nvPr/>
        </p:nvCxnSpPr>
        <p:spPr>
          <a:xfrm>
            <a:off x="4734560" y="5909739"/>
            <a:ext cx="279400" cy="0"/>
          </a:xfrm>
          <a:prstGeom prst="line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73119852-C0E1-4D92-A098-6604777867A8}"/>
              </a:ext>
            </a:extLst>
          </p:cNvPr>
          <p:cNvCxnSpPr>
            <a:cxnSpLocks/>
          </p:cNvCxnSpPr>
          <p:nvPr/>
        </p:nvCxnSpPr>
        <p:spPr>
          <a:xfrm>
            <a:off x="276301" y="200019"/>
            <a:ext cx="590619" cy="0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9CB5DE3B-25FB-4A19-B695-71B39DA2B7E8}"/>
              </a:ext>
            </a:extLst>
          </p:cNvPr>
          <p:cNvCxnSpPr/>
          <p:nvPr/>
        </p:nvCxnSpPr>
        <p:spPr>
          <a:xfrm>
            <a:off x="7237633" y="4572000"/>
            <a:ext cx="42390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0C08A953-C3AA-4999-8CCA-013FF5F097DA}"/>
              </a:ext>
            </a:extLst>
          </p:cNvPr>
          <p:cNvCxnSpPr/>
          <p:nvPr/>
        </p:nvCxnSpPr>
        <p:spPr>
          <a:xfrm>
            <a:off x="7237633" y="2277642"/>
            <a:ext cx="42390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DE41984-3D99-483E-8449-AB511E7DD964}"/>
              </a:ext>
            </a:extLst>
          </p:cNvPr>
          <p:cNvSpPr txBox="1"/>
          <p:nvPr/>
        </p:nvSpPr>
        <p:spPr>
          <a:xfrm>
            <a:off x="571610" y="2558177"/>
            <a:ext cx="402629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1800" dirty="0">
                <a:latin typeface="Montserrat ExtraBold" panose="00000900000000000000" pitchFamily="2" charset="-52"/>
              </a:rPr>
              <a:t>В 2023 году в целях формирования </a:t>
            </a:r>
            <a:r>
              <a:rPr lang="ru-RU" kern="1800" dirty="0" err="1">
                <a:latin typeface="Montserrat ExtraBold" panose="00000900000000000000" pitchFamily="2" charset="-52"/>
              </a:rPr>
              <a:t>безбарьерной</a:t>
            </a:r>
            <a:r>
              <a:rPr lang="ru-RU" kern="1800" dirty="0">
                <a:latin typeface="Montserrat ExtraBold" panose="00000900000000000000" pitchFamily="2" charset="-52"/>
              </a:rPr>
              <a:t> среды для маломобильных групп населения по адресу Студеный проезд д. 4, к.2, подъезд 3 был установлен пандус (монтаж пандуса из стали с устройством металлических поручней).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32</a:t>
            </a:fld>
            <a:endParaRPr lang="ru-RU" sz="2400" dirty="0"/>
          </a:p>
        </p:txBody>
      </p:sp>
      <p:sp>
        <p:nvSpPr>
          <p:cNvPr id="4" name="AutoShape 2" descr="blob:https://web.telegram.org/a76df3b9-5b8f-42d6-8ee0-af1b914f59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689" y="3040812"/>
            <a:ext cx="2895851" cy="3375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710" y="1663468"/>
            <a:ext cx="3802710" cy="46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68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A4865822-C506-4F28-8676-E8EF5E7879E6}"/>
              </a:ext>
            </a:extLst>
          </p:cNvPr>
          <p:cNvSpPr/>
          <p:nvPr/>
        </p:nvSpPr>
        <p:spPr>
          <a:xfrm>
            <a:off x="165523" y="81504"/>
            <a:ext cx="3644810" cy="61198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F5A3B-3479-47CA-9763-AEF4E5920ABC}"/>
              </a:ext>
            </a:extLst>
          </p:cNvPr>
          <p:cNvSpPr txBox="1"/>
          <p:nvPr/>
        </p:nvSpPr>
        <p:spPr>
          <a:xfrm>
            <a:off x="4039122" y="262592"/>
            <a:ext cx="57580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Организация деятельности ОПОП 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4D14F7B-5A54-4E0A-B5D9-75CD0B324FC0}"/>
              </a:ext>
            </a:extLst>
          </p:cNvPr>
          <p:cNvCxnSpPr/>
          <p:nvPr/>
        </p:nvCxnSpPr>
        <p:spPr>
          <a:xfrm>
            <a:off x="456275" y="3429000"/>
            <a:ext cx="716569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5CE7CE4-321B-45F3-B672-C1D30D866869}"/>
              </a:ext>
            </a:extLst>
          </p:cNvPr>
          <p:cNvCxnSpPr>
            <a:cxnSpLocks/>
          </p:cNvCxnSpPr>
          <p:nvPr/>
        </p:nvCxnSpPr>
        <p:spPr>
          <a:xfrm flipV="1">
            <a:off x="3329648" y="3428998"/>
            <a:ext cx="0" cy="32322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C66D78F-91B5-4BA1-83F8-DB0F5647877E}"/>
              </a:ext>
            </a:extLst>
          </p:cNvPr>
          <p:cNvCxnSpPr>
            <a:cxnSpLocks/>
          </p:cNvCxnSpPr>
          <p:nvPr/>
        </p:nvCxnSpPr>
        <p:spPr>
          <a:xfrm>
            <a:off x="4208089" y="724257"/>
            <a:ext cx="1689100" cy="0"/>
          </a:xfrm>
          <a:prstGeom prst="line">
            <a:avLst/>
          </a:prstGeom>
          <a:ln w="19050">
            <a:solidFill>
              <a:srgbClr val="043B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33</a:t>
            </a:fld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70566" y="1173527"/>
            <a:ext cx="7759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2023 году был проведен капитальный ремонт по новому стандарту помещения ОПОП по адресу: Студеный пр., д. 32. корп.2. Помещение оборудовано новой техникой и мебелью, соответствующие современным требованиям.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75" y="262592"/>
            <a:ext cx="3223539" cy="4313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390" y="2979731"/>
            <a:ext cx="2392887" cy="37417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062" y="2979731"/>
            <a:ext cx="3251661" cy="37417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809" y="2979731"/>
            <a:ext cx="3238781" cy="37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75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328" y="542775"/>
            <a:ext cx="4401917" cy="57905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A6315-71BC-4323-8E06-B89F67686057}"/>
              </a:ext>
            </a:extLst>
          </p:cNvPr>
          <p:cNvSpPr txBox="1"/>
          <p:nvPr/>
        </p:nvSpPr>
        <p:spPr>
          <a:xfrm>
            <a:off x="-111760" y="204689"/>
            <a:ext cx="6871375" cy="1336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Montserrat ExtraBold" panose="00000900000000000000" pitchFamily="2" charset="-52"/>
              </a:rPr>
              <a:t>Физкультурная, спортивно-оздоровительная, досуговая работа с населением по месту жительства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DFFF38-218B-49E5-88CB-5346408B9E5E}"/>
              </a:ext>
            </a:extLst>
          </p:cNvPr>
          <p:cNvSpPr txBox="1"/>
          <p:nvPr/>
        </p:nvSpPr>
        <p:spPr>
          <a:xfrm>
            <a:off x="388956" y="1486434"/>
            <a:ext cx="678372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kern="1800" dirty="0">
                <a:latin typeface="Montserrat" panose="00000500000000000000" pitchFamily="2" charset="-52"/>
              </a:rPr>
              <a:t>В «СДЦ «Кентавр» филиал «Паллада» функционируют 10 досуговых кружков и клубов самой разнообразной направленности: художественно-эстетического, декоративно-прикладного и изобразительного творчества, литературно-музыкальный клуб, клуб настольных игр, вокальные и танцевальные студии. Участниками являются жители района самого разного возраста, от детей с 6 лет до пенсионеров, в количестве </a:t>
            </a:r>
            <a:r>
              <a:rPr lang="ru-RU" sz="1400" kern="1800" dirty="0" smtClean="0">
                <a:latin typeface="Montserrat" panose="00000500000000000000" pitchFamily="2" charset="-52"/>
              </a:rPr>
              <a:t>224 </a:t>
            </a:r>
            <a:r>
              <a:rPr lang="ru-RU" sz="1400" kern="1800" dirty="0">
                <a:latin typeface="Montserrat" panose="00000500000000000000" pitchFamily="2" charset="-52"/>
              </a:rPr>
              <a:t>человек.</a:t>
            </a:r>
            <a:endParaRPr lang="ru-RU" sz="1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C2A3B1-B434-4B57-881C-A97171B0BB4C}"/>
              </a:ext>
            </a:extLst>
          </p:cNvPr>
          <p:cNvSpPr/>
          <p:nvPr/>
        </p:nvSpPr>
        <p:spPr>
          <a:xfrm rot="5400000">
            <a:off x="5588691" y="3598850"/>
            <a:ext cx="1377497" cy="4821671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1782A2-BD8C-4B6D-AC9A-398FBC372472}"/>
              </a:ext>
            </a:extLst>
          </p:cNvPr>
          <p:cNvSpPr txBox="1"/>
          <p:nvPr/>
        </p:nvSpPr>
        <p:spPr>
          <a:xfrm>
            <a:off x="4336958" y="5878958"/>
            <a:ext cx="14847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kern="1800" dirty="0">
                <a:latin typeface="Montserrat" panose="00000500000000000000" pitchFamily="2" charset="-52"/>
              </a:rPr>
              <a:t>Более </a:t>
            </a:r>
            <a:r>
              <a:rPr lang="ru-RU" sz="2000" dirty="0" smtClean="0">
                <a:solidFill>
                  <a:srgbClr val="000000"/>
                </a:solidFill>
                <a:latin typeface="Montserrat ExtraBold" panose="00000900000000000000" pitchFamily="2" charset="-52"/>
              </a:rPr>
              <a:t>40</a:t>
            </a:r>
          </a:p>
          <a:p>
            <a:pPr algn="ctr"/>
            <a:r>
              <a:rPr lang="ru-RU" sz="1400" kern="1800" dirty="0" smtClean="0">
                <a:latin typeface="Montserrat" panose="00000500000000000000" pitchFamily="2" charset="-52"/>
              </a:rPr>
              <a:t>досуговых мероприятий</a:t>
            </a:r>
            <a:endParaRPr lang="ru-RU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AC62EE-BCCA-498D-B49A-F7F6D183958B}"/>
              </a:ext>
            </a:extLst>
          </p:cNvPr>
          <p:cNvSpPr txBox="1"/>
          <p:nvPr/>
        </p:nvSpPr>
        <p:spPr>
          <a:xfrm>
            <a:off x="6523484" y="5726110"/>
            <a:ext cx="192095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000000"/>
              </a:solidFill>
              <a:latin typeface="Montserrat ExtraBold" panose="00000900000000000000" pitchFamily="2" charset="-52"/>
            </a:endParaRP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Montserrat ExtraBold" panose="00000900000000000000" pitchFamily="2" charset="-52"/>
              </a:rPr>
              <a:t>3000</a:t>
            </a:r>
            <a:r>
              <a:rPr lang="en-US" sz="1400" dirty="0">
                <a:solidFill>
                  <a:srgbClr val="000000"/>
                </a:solidFill>
                <a:latin typeface="Montserrat ExtraBold" panose="00000900000000000000" pitchFamily="2" charset="-52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Montserrat ExtraBold" panose="00000900000000000000" pitchFamily="2" charset="-52"/>
              </a:rPr>
            </a:br>
            <a:r>
              <a:rPr lang="ru-RU" sz="1400" kern="1800" dirty="0">
                <a:latin typeface="Montserrat" panose="00000500000000000000" pitchFamily="2" charset="-52"/>
              </a:rPr>
              <a:t>человек приняло участие</a:t>
            </a:r>
            <a:r>
              <a:rPr lang="ru-RU" sz="1400" dirty="0">
                <a:solidFill>
                  <a:srgbClr val="000000"/>
                </a:solidFill>
                <a:latin typeface="Montserrat ExtraBold" panose="00000900000000000000" pitchFamily="2" charset="-52"/>
              </a:rPr>
              <a:t> </a:t>
            </a:r>
            <a:endParaRPr lang="ru-RU" sz="2400" dirty="0">
              <a:solidFill>
                <a:srgbClr val="000000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ACF7D1D3-26A4-4B9A-8EA1-5E1A8882AD9A}"/>
              </a:ext>
            </a:extLst>
          </p:cNvPr>
          <p:cNvSpPr/>
          <p:nvPr/>
        </p:nvSpPr>
        <p:spPr>
          <a:xfrm>
            <a:off x="4764542" y="5351172"/>
            <a:ext cx="597898" cy="59789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5B515843-1456-4A27-98A5-5FB749AAB33B}"/>
              </a:ext>
            </a:extLst>
          </p:cNvPr>
          <p:cNvSpPr/>
          <p:nvPr/>
        </p:nvSpPr>
        <p:spPr>
          <a:xfrm>
            <a:off x="7185013" y="5351172"/>
            <a:ext cx="597898" cy="59789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DE1910D-261C-4435-8E85-038DD10A5E5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285962" y="5452121"/>
            <a:ext cx="396000" cy="396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0DDEA6B-0736-418E-92A1-AE349A5B837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865491" y="5452121"/>
            <a:ext cx="396000" cy="396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34</a:t>
            </a:fld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3"/>
          <a:srcRect t="29900"/>
          <a:stretch/>
        </p:blipFill>
        <p:spPr>
          <a:xfrm>
            <a:off x="341900" y="5320937"/>
            <a:ext cx="3312607" cy="14005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9245" y="3129917"/>
            <a:ext cx="2328213" cy="20514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39182" y="3129917"/>
            <a:ext cx="2522013" cy="20514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30021" y="3137346"/>
            <a:ext cx="2285358" cy="20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90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863D3C8A-ECE7-4E7B-9CF7-5429CABD3318}"/>
              </a:ext>
            </a:extLst>
          </p:cNvPr>
          <p:cNvGraphicFramePr/>
          <p:nvPr>
            <p:extLst/>
          </p:nvPr>
        </p:nvGraphicFramePr>
        <p:xfrm>
          <a:off x="-431363" y="2550709"/>
          <a:ext cx="3986071" cy="2604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Овал 6">
            <a:extLst>
              <a:ext uri="{FF2B5EF4-FFF2-40B4-BE49-F238E27FC236}">
                <a16:creationId xmlns:a16="http://schemas.microsoft.com/office/drawing/2014/main" id="{1D7CA091-9826-4BA9-9E5F-290310CDCA9D}"/>
              </a:ext>
            </a:extLst>
          </p:cNvPr>
          <p:cNvSpPr/>
          <p:nvPr/>
        </p:nvSpPr>
        <p:spPr>
          <a:xfrm>
            <a:off x="6377461" y="414673"/>
            <a:ext cx="5003794" cy="5003794"/>
          </a:xfrm>
          <a:prstGeom prst="ellipse">
            <a:avLst/>
          </a:prstGeom>
          <a:solidFill>
            <a:srgbClr val="043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446BD7-1B5F-4067-8900-FC2590698F65}"/>
              </a:ext>
            </a:extLst>
          </p:cNvPr>
          <p:cNvSpPr txBox="1"/>
          <p:nvPr/>
        </p:nvSpPr>
        <p:spPr>
          <a:xfrm>
            <a:off x="350134" y="226235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Montserrat ExtraBold" panose="00000900000000000000" pitchFamily="2" charset="-52"/>
              </a:rPr>
              <a:t>Информирование населения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06560C-9209-4D43-8A01-4AABDB4BA1F1}"/>
              </a:ext>
            </a:extLst>
          </p:cNvPr>
          <p:cNvSpPr txBox="1"/>
          <p:nvPr/>
        </p:nvSpPr>
        <p:spPr>
          <a:xfrm>
            <a:off x="557221" y="3276220"/>
            <a:ext cx="19668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Montserrat ExtraBold" panose="00000900000000000000" pitchFamily="2" charset="-52"/>
              </a:rPr>
              <a:t>589</a:t>
            </a:r>
          </a:p>
          <a:p>
            <a:pPr algn="ctr"/>
            <a:r>
              <a:rPr lang="ru-RU" sz="1400" dirty="0" smtClean="0">
                <a:latin typeface="Montserrat" panose="00000500000000000000" pitchFamily="2" charset="-52"/>
              </a:rPr>
              <a:t>обращений</a:t>
            </a:r>
            <a:r>
              <a:rPr lang="en-US" sz="1400" dirty="0" smtClean="0">
                <a:latin typeface="Montserrat" panose="00000500000000000000" pitchFamily="2" charset="-52"/>
              </a:rPr>
              <a:t> </a:t>
            </a:r>
            <a:r>
              <a:rPr lang="ru-RU" sz="1400" dirty="0">
                <a:latin typeface="Montserrat" panose="00000500000000000000" pitchFamily="2" charset="-52"/>
              </a:rPr>
              <a:t>обработано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C54593-D75A-4451-947D-0033582AC08A}"/>
              </a:ext>
            </a:extLst>
          </p:cNvPr>
          <p:cNvSpPr txBox="1"/>
          <p:nvPr/>
        </p:nvSpPr>
        <p:spPr>
          <a:xfrm>
            <a:off x="3512634" y="2760400"/>
            <a:ext cx="225457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  <a:latin typeface="Montserrat ExtraBold" panose="00000900000000000000" pitchFamily="2" charset="-52"/>
              </a:rPr>
              <a:t>505</a:t>
            </a:r>
            <a:r>
              <a:rPr lang="en-US" sz="2000" dirty="0">
                <a:latin typeface="Montserrat ExtraBold" panose="00000900000000000000" pitchFamily="2" charset="-52"/>
              </a:rPr>
              <a:t/>
            </a:r>
            <a:br>
              <a:rPr lang="en-US" sz="2000" dirty="0">
                <a:latin typeface="Montserrat ExtraBold" panose="000009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личный мониторинг</a:t>
            </a:r>
            <a:endParaRPr lang="ru-RU" sz="2000" dirty="0">
              <a:latin typeface="Montserrat ExtraBold" panose="00000900000000000000" pitchFamily="2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EDC4DB-67D7-43F7-9DBA-D9A2575B6AD0}"/>
              </a:ext>
            </a:extLst>
          </p:cNvPr>
          <p:cNvSpPr txBox="1"/>
          <p:nvPr/>
        </p:nvSpPr>
        <p:spPr>
          <a:xfrm>
            <a:off x="3512633" y="3598181"/>
            <a:ext cx="284942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  <a:latin typeface="Montserrat ExtraBold" panose="00000900000000000000" pitchFamily="2" charset="-52"/>
              </a:rPr>
              <a:t>82</a:t>
            </a:r>
            <a:r>
              <a:rPr lang="en-US" sz="2000" dirty="0">
                <a:latin typeface="Montserrat ExtraBold" panose="00000900000000000000" pitchFamily="2" charset="-52"/>
              </a:rPr>
              <a:t/>
            </a:r>
            <a:br>
              <a:rPr lang="en-US" sz="2000" dirty="0">
                <a:latin typeface="Montserrat ExtraBold" panose="000009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инцидент-менеджмент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1F515E-E2D3-4222-95E5-7692588D1BEC}"/>
              </a:ext>
            </a:extLst>
          </p:cNvPr>
          <p:cNvSpPr txBox="1"/>
          <p:nvPr/>
        </p:nvSpPr>
        <p:spPr>
          <a:xfrm>
            <a:off x="3512634" y="4376744"/>
            <a:ext cx="167347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  <a:latin typeface="Montserrat ExtraBold" panose="00000900000000000000" pitchFamily="2" charset="-52"/>
              </a:rPr>
              <a:t>2</a:t>
            </a:r>
            <a:r>
              <a:rPr lang="ru-RU" sz="2000" dirty="0" smtClean="0">
                <a:solidFill>
                  <a:srgbClr val="FF0000"/>
                </a:solidFill>
                <a:latin typeface="Montserrat ExtraBold" panose="00000900000000000000" pitchFamily="2" charset="-52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Montserrat ExtraBold" panose="00000900000000000000" pitchFamily="2" charset="-52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Montserrat ExtraBold" panose="000009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ДЖКХ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2017FD40-4131-4F0F-9C06-9547342796E9}"/>
              </a:ext>
            </a:extLst>
          </p:cNvPr>
          <p:cNvSpPr/>
          <p:nvPr/>
        </p:nvSpPr>
        <p:spPr>
          <a:xfrm>
            <a:off x="3163161" y="2942607"/>
            <a:ext cx="251137" cy="251137"/>
          </a:xfrm>
          <a:prstGeom prst="roundRect">
            <a:avLst>
              <a:gd name="adj" fmla="val 20460"/>
            </a:avLst>
          </a:prstGeom>
          <a:solidFill>
            <a:schemeClr val="accent5">
              <a:lumMod val="75000"/>
            </a:schemeClr>
          </a:solidFill>
          <a:ln>
            <a:solidFill>
              <a:srgbClr val="0083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D13FB844-1D6C-443C-9BAB-23B6675BDA26}"/>
              </a:ext>
            </a:extLst>
          </p:cNvPr>
          <p:cNvSpPr/>
          <p:nvPr/>
        </p:nvSpPr>
        <p:spPr>
          <a:xfrm>
            <a:off x="3156080" y="3726527"/>
            <a:ext cx="251137" cy="251137"/>
          </a:xfrm>
          <a:prstGeom prst="roundRect">
            <a:avLst>
              <a:gd name="adj" fmla="val 20460"/>
            </a:avLst>
          </a:prstGeom>
          <a:solidFill>
            <a:srgbClr val="989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05B8D75C-41D2-404B-B2E1-62E794F4A767}"/>
              </a:ext>
            </a:extLst>
          </p:cNvPr>
          <p:cNvSpPr/>
          <p:nvPr/>
        </p:nvSpPr>
        <p:spPr>
          <a:xfrm>
            <a:off x="3156080" y="4510448"/>
            <a:ext cx="251137" cy="251137"/>
          </a:xfrm>
          <a:prstGeom prst="roundRect">
            <a:avLst>
              <a:gd name="adj" fmla="val 2046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396C03-9BDF-45BB-90FF-DB343D4B9862}"/>
              </a:ext>
            </a:extLst>
          </p:cNvPr>
          <p:cNvSpPr txBox="1"/>
          <p:nvPr/>
        </p:nvSpPr>
        <p:spPr>
          <a:xfrm>
            <a:off x="350135" y="1303090"/>
            <a:ext cx="44186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400" dirty="0">
              <a:latin typeface="Montserrat" panose="00000500000000000000" pitchFamily="2" charset="-5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B03A3D-46FF-4308-BE1E-719D84B4DD78}"/>
              </a:ext>
            </a:extLst>
          </p:cNvPr>
          <p:cNvSpPr txBox="1"/>
          <p:nvPr/>
        </p:nvSpPr>
        <p:spPr>
          <a:xfrm>
            <a:off x="263097" y="2110078"/>
            <a:ext cx="542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Мы ведём активную переписку с нашими жителями, помогая им решить оперативно их вопросы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4F21AA-3F8A-4B5C-8FA7-9FE83E36C87C}"/>
              </a:ext>
            </a:extLst>
          </p:cNvPr>
          <p:cNvSpPr txBox="1"/>
          <p:nvPr/>
        </p:nvSpPr>
        <p:spPr>
          <a:xfrm>
            <a:off x="263096" y="1459060"/>
            <a:ext cx="452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 ExtraBold" panose="00000900000000000000" pitchFamily="2" charset="-52"/>
              </a:rPr>
              <a:t>За </a:t>
            </a:r>
            <a:r>
              <a:rPr lang="ru-RU" dirty="0" smtClean="0">
                <a:latin typeface="Montserrat ExtraBold" panose="00000900000000000000" pitchFamily="2" charset="-52"/>
              </a:rPr>
              <a:t>2023 </a:t>
            </a:r>
            <a:r>
              <a:rPr lang="ru-RU" dirty="0">
                <a:latin typeface="Montserrat ExtraBold" panose="00000900000000000000" pitchFamily="2" charset="-52"/>
              </a:rPr>
              <a:t>год мониторинг в соцсетях увеличился </a:t>
            </a:r>
            <a:r>
              <a:rPr lang="ru-RU" dirty="0" smtClean="0">
                <a:latin typeface="Montserrat ExtraBold" panose="00000900000000000000" pitchFamily="2" charset="-52"/>
              </a:rPr>
              <a:t>вдвое </a:t>
            </a:r>
            <a:endParaRPr lang="ru-RU" dirty="0">
              <a:latin typeface="Montserrat ExtraBold" panose="00000900000000000000" pitchFamily="2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9" y="412955"/>
            <a:ext cx="1336762" cy="13652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673"/>
            <a:ext cx="1311878" cy="133573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35</a:t>
            </a:fld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31" y="808566"/>
            <a:ext cx="612527" cy="6094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t="10226"/>
          <a:stretch/>
        </p:blipFill>
        <p:spPr>
          <a:xfrm>
            <a:off x="132419" y="5070893"/>
            <a:ext cx="3281879" cy="7903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t="14338" b="12845"/>
          <a:stretch/>
        </p:blipFill>
        <p:spPr>
          <a:xfrm>
            <a:off x="4430520" y="4479316"/>
            <a:ext cx="2362530" cy="6035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b="17236"/>
          <a:stretch/>
        </p:blipFill>
        <p:spPr>
          <a:xfrm>
            <a:off x="3767563" y="5321441"/>
            <a:ext cx="3134162" cy="4809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0775" y="6078507"/>
            <a:ext cx="2181529" cy="6096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/>
          <a:srcRect r="2861" b="9684"/>
          <a:stretch/>
        </p:blipFill>
        <p:spPr>
          <a:xfrm>
            <a:off x="485665" y="5974944"/>
            <a:ext cx="3668824" cy="77556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" b="2800"/>
          <a:stretch/>
        </p:blipFill>
        <p:spPr>
          <a:xfrm>
            <a:off x="7425988" y="46355"/>
            <a:ext cx="3168981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91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id="{300E7E15-3B3E-45AD-8C1F-9AA5C813281F}"/>
              </a:ext>
            </a:extLst>
          </p:cNvPr>
          <p:cNvSpPr/>
          <p:nvPr/>
        </p:nvSpPr>
        <p:spPr>
          <a:xfrm>
            <a:off x="7963077" y="-12014"/>
            <a:ext cx="4783555" cy="6870014"/>
          </a:xfrm>
          <a:custGeom>
            <a:avLst/>
            <a:gdLst>
              <a:gd name="connsiteX0" fmla="*/ 1964197 w 4167940"/>
              <a:gd name="connsiteY0" fmla="*/ 0 h 6858000"/>
              <a:gd name="connsiteX1" fmla="*/ 4167940 w 4167940"/>
              <a:gd name="connsiteY1" fmla="*/ 0 h 6858000"/>
              <a:gd name="connsiteX2" fmla="*/ 4167940 w 4167940"/>
              <a:gd name="connsiteY2" fmla="*/ 6858000 h 6858000"/>
              <a:gd name="connsiteX3" fmla="*/ 0 w 416794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7940" h="6858000">
                <a:moveTo>
                  <a:pt x="1964197" y="0"/>
                </a:moveTo>
                <a:lnTo>
                  <a:pt x="4167940" y="0"/>
                </a:lnTo>
                <a:lnTo>
                  <a:pt x="416794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7E40D4-FF5E-4A83-BF62-35E0CE6C1561}"/>
              </a:ext>
            </a:extLst>
          </p:cNvPr>
          <p:cNvSpPr txBox="1"/>
          <p:nvPr/>
        </p:nvSpPr>
        <p:spPr>
          <a:xfrm>
            <a:off x="329597" y="225087"/>
            <a:ext cx="12075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Информирование жителей. Опросы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мнения жителей по вопросам деятельности управы с использованием проекта «Активный гражданин»</a:t>
            </a: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E808A06D-AE8C-4E01-95C3-7D5E4D448A31}"/>
              </a:ext>
            </a:extLst>
          </p:cNvPr>
          <p:cNvCxnSpPr>
            <a:cxnSpLocks/>
          </p:cNvCxnSpPr>
          <p:nvPr/>
        </p:nvCxnSpPr>
        <p:spPr>
          <a:xfrm>
            <a:off x="492326" y="927964"/>
            <a:ext cx="0" cy="1032912"/>
          </a:xfrm>
          <a:prstGeom prst="line">
            <a:avLst/>
          </a:prstGeom>
          <a:ln w="19050">
            <a:solidFill>
              <a:srgbClr val="1A9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36</a:t>
            </a:fld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9176" y="1077592"/>
            <a:ext cx="11348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Информирование жителей ведется посредством официального сайта управы района, социальных сетей «ВК», «</a:t>
            </a:r>
            <a:r>
              <a:rPr lang="ru-RU" sz="1400" dirty="0" err="1">
                <a:solidFill>
                  <a:srgbClr val="0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Телеграм</a:t>
            </a:r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» и уличных информационных стендов, расположенных на территории района.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9176" y="1745431"/>
            <a:ext cx="11862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Мнения жителей на тему благоустройства территории района также были собраны через портал "Активный гражданин". Согласно проведенным опросам в 2023 году, победителем стал адрес: Северодвинская ул., д.19.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7" y="2501835"/>
            <a:ext cx="4431288" cy="20467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7" y="4674774"/>
            <a:ext cx="4431288" cy="20467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7" t="-602" r="38384" b="-685"/>
          <a:stretch/>
        </p:blipFill>
        <p:spPr>
          <a:xfrm>
            <a:off x="9502655" y="2476595"/>
            <a:ext cx="2891710" cy="32043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381" b="1"/>
          <a:stretch/>
        </p:blipFill>
        <p:spPr>
          <a:xfrm>
            <a:off x="4993714" y="2511376"/>
            <a:ext cx="4318000" cy="20709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057" y="4701905"/>
            <a:ext cx="4361143" cy="201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95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id="{300E7E15-3B3E-45AD-8C1F-9AA5C813281F}"/>
              </a:ext>
            </a:extLst>
          </p:cNvPr>
          <p:cNvSpPr/>
          <p:nvPr/>
        </p:nvSpPr>
        <p:spPr>
          <a:xfrm>
            <a:off x="7963077" y="-12014"/>
            <a:ext cx="4783555" cy="6870014"/>
          </a:xfrm>
          <a:custGeom>
            <a:avLst/>
            <a:gdLst>
              <a:gd name="connsiteX0" fmla="*/ 1964197 w 4167940"/>
              <a:gd name="connsiteY0" fmla="*/ 0 h 6858000"/>
              <a:gd name="connsiteX1" fmla="*/ 4167940 w 4167940"/>
              <a:gd name="connsiteY1" fmla="*/ 0 h 6858000"/>
              <a:gd name="connsiteX2" fmla="*/ 4167940 w 4167940"/>
              <a:gd name="connsiteY2" fmla="*/ 6858000 h 6858000"/>
              <a:gd name="connsiteX3" fmla="*/ 0 w 416794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7940" h="6858000">
                <a:moveTo>
                  <a:pt x="1964197" y="0"/>
                </a:moveTo>
                <a:lnTo>
                  <a:pt x="4167940" y="0"/>
                </a:lnTo>
                <a:lnTo>
                  <a:pt x="416794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F719BB59-E37C-4210-B35E-97014ADE35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5172019"/>
              </p:ext>
            </p:extLst>
          </p:nvPr>
        </p:nvGraphicFramePr>
        <p:xfrm>
          <a:off x="3459292" y="2650729"/>
          <a:ext cx="3573334" cy="5749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7AA7877-6C7A-4617-BA57-2993E4E63699}"/>
              </a:ext>
            </a:extLst>
          </p:cNvPr>
          <p:cNvSpPr txBox="1"/>
          <p:nvPr/>
        </p:nvSpPr>
        <p:spPr>
          <a:xfrm>
            <a:off x="140202" y="2851862"/>
            <a:ext cx="2930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solidFill>
                  <a:srgbClr val="000000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Жилищно-коммунального </a:t>
            </a:r>
            <a:r>
              <a:rPr lang="ru-RU" sz="1200" dirty="0">
                <a:solidFill>
                  <a:srgbClr val="000000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хозяйства 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DA2307-C035-43AF-9069-E4034767C75B}"/>
              </a:ext>
            </a:extLst>
          </p:cNvPr>
          <p:cNvSpPr txBox="1"/>
          <p:nvPr/>
        </p:nvSpPr>
        <p:spPr>
          <a:xfrm>
            <a:off x="142524" y="3929398"/>
            <a:ext cx="2930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rgbClr val="0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Транспорт, связь и гаражное хозяйство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775CDC-3B71-486D-925B-7AD00D24D914}"/>
              </a:ext>
            </a:extLst>
          </p:cNvPr>
          <p:cNvSpPr txBox="1"/>
          <p:nvPr/>
        </p:nvSpPr>
        <p:spPr>
          <a:xfrm>
            <a:off x="140201" y="4922734"/>
            <a:ext cx="29304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rgbClr val="0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Архитектура и строительство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7436B3-5101-42AB-94CD-542A692B45F0}"/>
              </a:ext>
            </a:extLst>
          </p:cNvPr>
          <p:cNvSpPr txBox="1"/>
          <p:nvPr/>
        </p:nvSpPr>
        <p:spPr>
          <a:xfrm>
            <a:off x="-11396" y="5861317"/>
            <a:ext cx="29304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solidFill>
                  <a:srgbClr val="0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Социального </a:t>
            </a:r>
            <a:r>
              <a:rPr lang="ru-RU" sz="1200" dirty="0">
                <a:solidFill>
                  <a:srgbClr val="0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обеспечения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19E3F6-5DFD-4DB7-A274-EB907AF95430}"/>
              </a:ext>
            </a:extLst>
          </p:cNvPr>
          <p:cNvSpPr txBox="1"/>
          <p:nvPr/>
        </p:nvSpPr>
        <p:spPr>
          <a:xfrm>
            <a:off x="356821" y="2168757"/>
            <a:ext cx="4678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Montserrat ExtraBold" panose="00000900000000000000" pitchFamily="2" charset="-52"/>
              </a:rPr>
              <a:t>Основные вопросы, в обращениях граждан в рамках № 59-ФЗ, по следующим </a:t>
            </a:r>
            <a:r>
              <a:rPr lang="ru-RU" sz="1400" dirty="0" smtClean="0">
                <a:solidFill>
                  <a:srgbClr val="000000"/>
                </a:solidFill>
                <a:latin typeface="Montserrat ExtraBold" panose="00000900000000000000" pitchFamily="2" charset="-52"/>
              </a:rPr>
              <a:t>вопросам</a:t>
            </a:r>
            <a:endParaRPr lang="ru-RU" sz="1400" dirty="0">
              <a:solidFill>
                <a:srgbClr val="000000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7E40D4-FF5E-4A83-BF62-35E0CE6C1561}"/>
              </a:ext>
            </a:extLst>
          </p:cNvPr>
          <p:cNvSpPr txBox="1"/>
          <p:nvPr/>
        </p:nvSpPr>
        <p:spPr>
          <a:xfrm>
            <a:off x="329597" y="225087"/>
            <a:ext cx="12075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Работа с обращениями жителей района Северное Медведково</a:t>
            </a:r>
          </a:p>
          <a:p>
            <a:endParaRPr lang="ru-RU" sz="20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282C95D-6F5C-43C6-85B6-600CA7A1263D}"/>
              </a:ext>
            </a:extLst>
          </p:cNvPr>
          <p:cNvSpPr txBox="1"/>
          <p:nvPr/>
        </p:nvSpPr>
        <p:spPr>
          <a:xfrm>
            <a:off x="608936" y="1063516"/>
            <a:ext cx="75945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За прошедший год в управу района поступило 12331 обращение. Количество полученных обращений увеличилось по сравнению с аналогичным периодом 2022 года (3831 обращение)</a:t>
            </a: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E808A06D-AE8C-4E01-95C3-7D5E4D448A31}"/>
              </a:ext>
            </a:extLst>
          </p:cNvPr>
          <p:cNvCxnSpPr>
            <a:cxnSpLocks/>
          </p:cNvCxnSpPr>
          <p:nvPr/>
        </p:nvCxnSpPr>
        <p:spPr>
          <a:xfrm>
            <a:off x="492326" y="927964"/>
            <a:ext cx="0" cy="1032912"/>
          </a:xfrm>
          <a:prstGeom prst="line">
            <a:avLst/>
          </a:prstGeom>
          <a:ln w="19050">
            <a:solidFill>
              <a:srgbClr val="1A9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C82B78B-3897-42E8-AE5E-EE17DFEBCE17}"/>
              </a:ext>
            </a:extLst>
          </p:cNvPr>
          <p:cNvSpPr/>
          <p:nvPr/>
        </p:nvSpPr>
        <p:spPr>
          <a:xfrm>
            <a:off x="3070615" y="2882927"/>
            <a:ext cx="397296" cy="397296"/>
          </a:xfrm>
          <a:prstGeom prst="roundRect">
            <a:avLst>
              <a:gd name="adj" fmla="val 15708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32DD4DEC-0A04-462E-970D-DC94294380A0}"/>
              </a:ext>
            </a:extLst>
          </p:cNvPr>
          <p:cNvSpPr/>
          <p:nvPr/>
        </p:nvSpPr>
        <p:spPr>
          <a:xfrm>
            <a:off x="3070615" y="3951047"/>
            <a:ext cx="397296" cy="397296"/>
          </a:xfrm>
          <a:prstGeom prst="roundRect">
            <a:avLst>
              <a:gd name="adj" fmla="val 15708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5ABEF40D-3512-4260-B44F-BF6532A9C4EA}"/>
              </a:ext>
            </a:extLst>
          </p:cNvPr>
          <p:cNvSpPr/>
          <p:nvPr/>
        </p:nvSpPr>
        <p:spPr>
          <a:xfrm>
            <a:off x="3051268" y="4897468"/>
            <a:ext cx="397296" cy="397296"/>
          </a:xfrm>
          <a:prstGeom prst="roundRect">
            <a:avLst>
              <a:gd name="adj" fmla="val 15708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56D9D4D6-D1B9-45FB-9650-EAEAB40455BD}"/>
              </a:ext>
            </a:extLst>
          </p:cNvPr>
          <p:cNvSpPr/>
          <p:nvPr/>
        </p:nvSpPr>
        <p:spPr>
          <a:xfrm>
            <a:off x="3029982" y="5801169"/>
            <a:ext cx="397296" cy="397296"/>
          </a:xfrm>
          <a:prstGeom prst="roundRect">
            <a:avLst>
              <a:gd name="adj" fmla="val 15708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A8AECD2-9250-4982-A557-3B22616B9D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102630" y="5873817"/>
            <a:ext cx="252000" cy="25200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B9083FD-4C5F-4960-BCFB-D3BA3BDC673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32789" y="4023695"/>
            <a:ext cx="252000" cy="25200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3610C05-F8EF-4D6F-BFBA-2BBFE6E3E4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flipH="1">
            <a:off x="3102628" y="4970116"/>
            <a:ext cx="252000" cy="25200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CC3F943D-FCDA-40E4-AF01-6666561C052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143263" y="2955575"/>
            <a:ext cx="252000" cy="252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37CAA8B-A2FF-49D4-82CF-BBE6823D5B9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093" y="1122010"/>
            <a:ext cx="5213247" cy="2901685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681CAF3-51BE-4BC9-957E-074DF7466B8A}"/>
              </a:ext>
            </a:extLst>
          </p:cNvPr>
          <p:cNvSpPr txBox="1"/>
          <p:nvPr/>
        </p:nvSpPr>
        <p:spPr>
          <a:xfrm>
            <a:off x="5034986" y="4647468"/>
            <a:ext cx="794044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Medium" panose="00000600000000000000" pitchFamily="2" charset="-52"/>
              </a:rPr>
              <a:t>За отчетный период поступило 7 коллективных </a:t>
            </a:r>
            <a:r>
              <a:rPr lang="ru-RU" sz="1400" dirty="0" smtClean="0">
                <a:latin typeface="Montserrat Medium" panose="00000600000000000000" pitchFamily="2" charset="-52"/>
              </a:rPr>
              <a:t>обращений, 7 </a:t>
            </a:r>
            <a:r>
              <a:rPr lang="ru-RU" sz="1400" dirty="0">
                <a:latin typeface="Montserrat Medium" panose="00000600000000000000" pitchFamily="2" charset="-52"/>
              </a:rPr>
              <a:t>повторных </a:t>
            </a:r>
            <a:r>
              <a:rPr lang="ru-RU" sz="1400" dirty="0" smtClean="0">
                <a:latin typeface="Montserrat Medium" panose="00000600000000000000" pitchFamily="2" charset="-52"/>
              </a:rPr>
              <a:t>обращений.</a:t>
            </a:r>
          </a:p>
          <a:p>
            <a:endParaRPr lang="ru-RU" sz="1400" dirty="0">
              <a:latin typeface="Montserrat Medium" panose="00000600000000000000" pitchFamily="2" charset="-52"/>
            </a:endParaRPr>
          </a:p>
          <a:p>
            <a:r>
              <a:rPr lang="ru-RU" sz="1400" dirty="0">
                <a:latin typeface="Montserrat Medium" panose="00000600000000000000" pitchFamily="2" charset="-52"/>
              </a:rPr>
              <a:t>Также поступило 17 обращений со словами благодарности.</a:t>
            </a:r>
          </a:p>
          <a:p>
            <a:endParaRPr lang="ru-RU" sz="1400" dirty="0">
              <a:latin typeface="Montserrat Medium" panose="00000600000000000000" pitchFamily="2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37</a:t>
            </a:fld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315966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384625"/>
            <a:ext cx="8718993" cy="616349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08E6383-5CC3-40C0-8478-DF84D1A774B1}"/>
              </a:ext>
            </a:extLst>
          </p:cNvPr>
          <p:cNvSpPr/>
          <p:nvPr/>
        </p:nvSpPr>
        <p:spPr>
          <a:xfrm>
            <a:off x="91441" y="37371"/>
            <a:ext cx="12191999" cy="685800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4865822-C506-4F28-8676-E8EF5E7879E6}"/>
              </a:ext>
            </a:extLst>
          </p:cNvPr>
          <p:cNvSpPr/>
          <p:nvPr/>
        </p:nvSpPr>
        <p:spPr>
          <a:xfrm rot="16200000">
            <a:off x="7179339" y="1353118"/>
            <a:ext cx="3262189" cy="66410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7F61E3-FF17-4810-8152-38B5FACA6192}"/>
              </a:ext>
            </a:extLst>
          </p:cNvPr>
          <p:cNvSpPr txBox="1"/>
          <p:nvPr/>
        </p:nvSpPr>
        <p:spPr>
          <a:xfrm>
            <a:off x="5750744" y="3466371"/>
            <a:ext cx="6349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-52"/>
              </a:rPr>
              <a:t>Спасибо за внимание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C92D98-6461-4291-B84E-99A2D822A9BB}"/>
              </a:ext>
            </a:extLst>
          </p:cNvPr>
          <p:cNvSpPr txBox="1"/>
          <p:nvPr/>
        </p:nvSpPr>
        <p:spPr>
          <a:xfrm>
            <a:off x="6834017" y="4361142"/>
            <a:ext cx="39528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С уважением </a:t>
            </a:r>
            <a:b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к жителям и району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/>
                <a:latin typeface="Montserrat ExtraBold" panose="00000900000000000000" pitchFamily="2" charset="-52"/>
              </a:rPr>
              <a:t>С.А. Яровенко</a:t>
            </a:r>
            <a:endParaRPr lang="ru-RU" sz="2800" dirty="0">
              <a:solidFill>
                <a:schemeClr val="accent1">
                  <a:lumMod val="75000"/>
                </a:schemeClr>
              </a:solidFill>
              <a:effectLst/>
              <a:latin typeface="Montserrat ExtraBold" panose="00000900000000000000" pitchFamily="2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>
                <a:solidFill>
                  <a:schemeClr val="bg1"/>
                </a:solidFill>
              </a:rPr>
              <a:t>38</a:t>
            </a:fld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384625"/>
            <a:ext cx="1623339" cy="201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92A0257-6A4E-459D-9E56-818A8F60AE3E}"/>
              </a:ext>
            </a:extLst>
          </p:cNvPr>
          <p:cNvSpPr/>
          <p:nvPr/>
        </p:nvSpPr>
        <p:spPr>
          <a:xfrm>
            <a:off x="10670723" y="4734560"/>
            <a:ext cx="291918" cy="1966250"/>
          </a:xfrm>
          <a:prstGeom prst="rect">
            <a:avLst/>
          </a:prstGeom>
          <a:solidFill>
            <a:srgbClr val="393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C:\Users\GBUSM1\Downloads\WhatsApp Image 2022-11-23 at 13.30.0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749" r="-3324"/>
          <a:stretch/>
        </p:blipFill>
        <p:spPr bwMode="auto">
          <a:xfrm>
            <a:off x="6327469" y="589280"/>
            <a:ext cx="5026331" cy="355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DA3F71-6240-41C7-BF37-05DD7C370BD7}"/>
              </a:ext>
            </a:extLst>
          </p:cNvPr>
          <p:cNvSpPr txBox="1"/>
          <p:nvPr/>
        </p:nvSpPr>
        <p:spPr>
          <a:xfrm>
            <a:off x="237689" y="4914164"/>
            <a:ext cx="642429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>
                <a:solidFill>
                  <a:srgbClr val="000000"/>
                </a:solidFill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defRPr>
            </a:lvl1pPr>
          </a:lstStyle>
          <a:p>
            <a:pPr algn="l"/>
            <a:r>
              <a:rPr lang="ru-RU" sz="2600" dirty="0">
                <a:solidFill>
                  <a:schemeClr val="tx1"/>
                </a:solidFill>
              </a:rPr>
              <a:t>В сфере благоустройства и жилищно-коммунального хозяйства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92A0257-6A4E-459D-9E56-818A8F60AE3E}"/>
              </a:ext>
            </a:extLst>
          </p:cNvPr>
          <p:cNvSpPr/>
          <p:nvPr/>
        </p:nvSpPr>
        <p:spPr>
          <a:xfrm>
            <a:off x="1" y="921912"/>
            <a:ext cx="1209040" cy="2979528"/>
          </a:xfrm>
          <a:prstGeom prst="rect">
            <a:avLst/>
          </a:prstGeom>
          <a:solidFill>
            <a:srgbClr val="393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4</a:t>
            </a:fld>
            <a:endParaRPr lang="ru-RU" sz="2400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723" y="4266854"/>
            <a:ext cx="4199477" cy="260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16" r="39708" b="16001"/>
          <a:stretch/>
        </p:blipFill>
        <p:spPr bwMode="auto">
          <a:xfrm>
            <a:off x="693989" y="519228"/>
            <a:ext cx="5261173" cy="369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84B204E-97B0-45B2-B4B7-79B731B1D0B5}"/>
              </a:ext>
            </a:extLst>
          </p:cNvPr>
          <p:cNvSpPr/>
          <p:nvPr/>
        </p:nvSpPr>
        <p:spPr>
          <a:xfrm>
            <a:off x="5768188" y="3498880"/>
            <a:ext cx="732888" cy="141528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18D19A07-71B9-431F-A559-1F2FF7191D6C}"/>
              </a:ext>
            </a:extLst>
          </p:cNvPr>
          <p:cNvSpPr/>
          <p:nvPr/>
        </p:nvSpPr>
        <p:spPr>
          <a:xfrm>
            <a:off x="5768188" y="3812756"/>
            <a:ext cx="702000" cy="70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https://ias.ofukem.ru/Images/gp/22.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765" y="3869785"/>
            <a:ext cx="553025" cy="52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4D9DED85-0F57-4961-96A2-275FAD089D48}"/>
              </a:ext>
            </a:extLst>
          </p:cNvPr>
          <p:cNvCxnSpPr>
            <a:cxnSpLocks/>
          </p:cNvCxnSpPr>
          <p:nvPr/>
        </p:nvCxnSpPr>
        <p:spPr>
          <a:xfrm>
            <a:off x="333260" y="231241"/>
            <a:ext cx="1832927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21">
            <a:extLst>
              <a:ext uri="{FF2B5EF4-FFF2-40B4-BE49-F238E27FC236}">
                <a16:creationId xmlns:a16="http://schemas.microsoft.com/office/drawing/2014/main" id="{8D3EF4B2-71B0-4FE2-AD23-885504E7A000}"/>
              </a:ext>
            </a:extLst>
          </p:cNvPr>
          <p:cNvSpPr/>
          <p:nvPr/>
        </p:nvSpPr>
        <p:spPr>
          <a:xfrm>
            <a:off x="5478190" y="1531306"/>
            <a:ext cx="1326252" cy="1326252"/>
          </a:xfrm>
          <a:prstGeom prst="roundRect">
            <a:avLst>
              <a:gd name="adj" fmla="val 8248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4008CC-926B-4E6B-BF2B-A19A306A79A5}"/>
              </a:ext>
            </a:extLst>
          </p:cNvPr>
          <p:cNvSpPr txBox="1"/>
          <p:nvPr/>
        </p:nvSpPr>
        <p:spPr>
          <a:xfrm>
            <a:off x="5478190" y="1686600"/>
            <a:ext cx="13262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>
                <a:solidFill>
                  <a:srgbClr val="000000"/>
                </a:solidFill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defRPr>
            </a:lvl1pPr>
          </a:lstStyle>
          <a:p>
            <a:r>
              <a:rPr lang="en-US" sz="6000" dirty="0" smtClean="0">
                <a:solidFill>
                  <a:schemeClr val="accent1">
                    <a:lumMod val="75000"/>
                  </a:schemeClr>
                </a:solidFill>
              </a:rPr>
              <a:t>0</a:t>
            </a:r>
            <a:r>
              <a:rPr lang="ru-RU" sz="60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ru-RU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1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5253835-43D7-4706-848B-2FF3557142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45" y="44774"/>
            <a:ext cx="5772845" cy="284467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213538B-15FF-4FC3-BD11-85C67ECABB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53" y="44774"/>
            <a:ext cx="5451105" cy="2845901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472432F-C9E9-43D1-A934-732B8DF30671}"/>
              </a:ext>
            </a:extLst>
          </p:cNvPr>
          <p:cNvSpPr/>
          <p:nvPr/>
        </p:nvSpPr>
        <p:spPr>
          <a:xfrm>
            <a:off x="372039" y="2824480"/>
            <a:ext cx="4303545" cy="3263804"/>
          </a:xfrm>
          <a:prstGeom prst="rect">
            <a:avLst/>
          </a:prstGeom>
          <a:solidFill>
            <a:srgbClr val="E1D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9E2F24-3A6C-4384-ABD2-FB87EF84F052}"/>
              </a:ext>
            </a:extLst>
          </p:cNvPr>
          <p:cNvSpPr txBox="1"/>
          <p:nvPr/>
        </p:nvSpPr>
        <p:spPr>
          <a:xfrm>
            <a:off x="351846" y="3545333"/>
            <a:ext cx="31903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>
                <a:solidFill>
                  <a:srgbClr val="000000"/>
                </a:solidFill>
                <a:effectLst/>
                <a:latin typeface="Montserrat ExtraBold" panose="00000900000000000000" pitchFamily="2" charset="-52"/>
                <a:ea typeface="Times New Roman" panose="02020603050405020304" pitchFamily="18" charset="0"/>
              </a:defRPr>
            </a:lvl1pPr>
          </a:lstStyle>
          <a:p>
            <a:r>
              <a:rPr lang="ru-RU" sz="2200" dirty="0">
                <a:solidFill>
                  <a:schemeClr val="tx1"/>
                </a:solidFill>
              </a:rPr>
              <a:t>дворовых территорий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ru-RU" sz="2200" dirty="0">
                <a:solidFill>
                  <a:schemeClr val="tx1"/>
                </a:solidFill>
              </a:rPr>
              <a:t>б</a:t>
            </a:r>
            <a:r>
              <a:rPr lang="ru-RU" sz="2200" dirty="0" smtClean="0">
                <a:solidFill>
                  <a:schemeClr val="tx1"/>
                </a:solidFill>
              </a:rPr>
              <a:t>лагоустроено</a:t>
            </a:r>
          </a:p>
          <a:p>
            <a:r>
              <a:rPr lang="ru-RU" sz="2200" dirty="0" smtClean="0">
                <a:solidFill>
                  <a:schemeClr val="tx1"/>
                </a:solidFill>
              </a:rPr>
              <a:t> 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8B567E-7361-4141-8423-5132401B9CBE}"/>
              </a:ext>
            </a:extLst>
          </p:cNvPr>
          <p:cNvSpPr txBox="1"/>
          <p:nvPr/>
        </p:nvSpPr>
        <p:spPr>
          <a:xfrm>
            <a:off x="1656998" y="2911224"/>
            <a:ext cx="5800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chemeClr val="accent5">
                    <a:lumMod val="75000"/>
                  </a:schemeClr>
                </a:solidFill>
                <a:latin typeface="Montserrat ExtraBold" panose="00000900000000000000" pitchFamily="2" charset="-52"/>
              </a:rPr>
              <a:t>4</a:t>
            </a:r>
            <a:endParaRPr lang="ru-RU" sz="4800" dirty="0">
              <a:solidFill>
                <a:schemeClr val="accent5">
                  <a:lumMod val="75000"/>
                </a:schemeClr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6AF1483-3FB6-4E59-9E89-8B1E199FCA0E}"/>
              </a:ext>
            </a:extLst>
          </p:cNvPr>
          <p:cNvSpPr/>
          <p:nvPr/>
        </p:nvSpPr>
        <p:spPr>
          <a:xfrm rot="5400000">
            <a:off x="5176409" y="-100159"/>
            <a:ext cx="1997990" cy="116471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AA27D4-114C-453F-811B-95598B93D7A6}"/>
              </a:ext>
            </a:extLst>
          </p:cNvPr>
          <p:cNvSpPr txBox="1"/>
          <p:nvPr/>
        </p:nvSpPr>
        <p:spPr>
          <a:xfrm>
            <a:off x="1005899" y="5647006"/>
            <a:ext cx="35306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228600">
              <a:defRPr sz="1600" kern="1800">
                <a:effectLst/>
                <a:latin typeface="Montserrat" panose="00000500000000000000" pitchFamily="2" charset="-52"/>
                <a:ea typeface="Times New Roman" panose="02020603050405020304" pitchFamily="18" charset="0"/>
              </a:defRPr>
            </a:lvl1pPr>
          </a:lstStyle>
          <a:p>
            <a:r>
              <a:rPr lang="ru-RU" sz="1600" kern="1800" dirty="0" smtClean="0">
                <a:latin typeface="Montserrat ExtraBold" panose="00000900000000000000" pitchFamily="2" charset="-52"/>
              </a:rPr>
              <a:t>80 </a:t>
            </a:r>
            <a:r>
              <a:rPr lang="ru-RU" sz="1600" kern="1800" dirty="0">
                <a:latin typeface="Montserrat ExtraBold" panose="00000900000000000000" pitchFamily="2" charset="-52"/>
              </a:rPr>
              <a:t>млн. </a:t>
            </a:r>
            <a:r>
              <a:rPr lang="ru-RU" sz="1600" kern="1800" dirty="0" smtClean="0">
                <a:latin typeface="Montserrat ExtraBold" panose="00000900000000000000" pitchFamily="2" charset="-52"/>
              </a:rPr>
              <a:t>823 тыс. 607 руб</a:t>
            </a:r>
            <a:r>
              <a:rPr lang="ru-RU" sz="1600" kern="1800" dirty="0">
                <a:latin typeface="Montserrat ExtraBold" panose="00000900000000000000" pitchFamily="2" charset="-52"/>
              </a:rPr>
              <a:t>.</a:t>
            </a:r>
            <a:br>
              <a:rPr lang="ru-RU" sz="1600" kern="1800" dirty="0">
                <a:latin typeface="Montserrat ExtraBold" panose="00000900000000000000" pitchFamily="2" charset="-52"/>
              </a:rPr>
            </a:br>
            <a:r>
              <a:rPr lang="ru-RU" dirty="0">
                <a:latin typeface="Montserrat ExtraBold" panose="00000900000000000000" pitchFamily="2" charset="-52"/>
              </a:rPr>
              <a:t>за счет стимулирования управ района 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129A6B-22BA-4B2A-A157-0838BEF4B585}"/>
              </a:ext>
            </a:extLst>
          </p:cNvPr>
          <p:cNvSpPr txBox="1"/>
          <p:nvPr/>
        </p:nvSpPr>
        <p:spPr>
          <a:xfrm>
            <a:off x="4133564" y="5637828"/>
            <a:ext cx="41625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228600">
              <a:defRPr sz="1600" kern="1800">
                <a:effectLst/>
                <a:latin typeface="Montserrat" panose="00000500000000000000" pitchFamily="2" charset="-52"/>
                <a:ea typeface="Times New Roman" panose="02020603050405020304" pitchFamily="18" charset="0"/>
              </a:defRPr>
            </a:lvl1pPr>
          </a:lstStyle>
          <a:p>
            <a:r>
              <a:rPr lang="ru-RU" dirty="0">
                <a:latin typeface="Montserrat ExtraBold" panose="00000900000000000000" pitchFamily="2" charset="-52"/>
              </a:rPr>
              <a:t>Под контролем жителей</a:t>
            </a:r>
            <a:br>
              <a:rPr lang="ru-RU" dirty="0">
                <a:latin typeface="Montserrat ExtraBold" panose="00000900000000000000" pitchFamily="2" charset="-52"/>
              </a:rPr>
            </a:b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с учетом мнений и пожеланий проводились работы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20073B-6EC4-4E4F-85E9-0862F8683EF8}"/>
              </a:ext>
            </a:extLst>
          </p:cNvPr>
          <p:cNvSpPr txBox="1"/>
          <p:nvPr/>
        </p:nvSpPr>
        <p:spPr>
          <a:xfrm>
            <a:off x="7430432" y="5637828"/>
            <a:ext cx="37981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228600">
              <a:defRPr sz="1600" kern="1800">
                <a:effectLst/>
                <a:latin typeface="Montserrat" panose="00000500000000000000" pitchFamily="2" charset="-52"/>
                <a:ea typeface="Times New Roman" panose="02020603050405020304" pitchFamily="18" charset="0"/>
              </a:defRPr>
            </a:lvl1pPr>
          </a:lstStyle>
          <a:p>
            <a:r>
              <a:rPr lang="ru-RU" dirty="0">
                <a:latin typeface="Montserrat ExtraBold" panose="00000900000000000000" pitchFamily="2" charset="-52"/>
              </a:rPr>
              <a:t>Под контролем инспекции</a:t>
            </a:r>
          </a:p>
          <a:p>
            <a:pPr algn="l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по благоустройству городских территорий г. Москвы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627" y="5093480"/>
            <a:ext cx="476250" cy="4762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06" y="5111703"/>
            <a:ext cx="476250" cy="4762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1000"/>
                    </a14:imgEffect>
                    <a14:imgEffect>
                      <a14:brightnessContrast bright="-10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00" y="5183175"/>
            <a:ext cx="458027" cy="45802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D39A-19EF-47A9-B1EF-47BF46405DD6}" type="slidenum">
              <a:rPr lang="ru-RU" sz="2400" smtClean="0"/>
              <a:t>5</a:t>
            </a:fld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99606" y="2705187"/>
            <a:ext cx="859935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449580">
              <a:spcAft>
                <a:spcPts val="0"/>
              </a:spcAft>
            </a:pP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Выполненные объемы работ: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Ремонт асфальтовых покрытий – 17 200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кв.м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.;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Устройство бортового камня (дорожного) – 4 295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пог.м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.;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Устройство бортового камня (садового) – 3 546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пог.м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.;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Реконструкция детских и спортивных площадок – 7 шт.;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Замена резинового покрытия на детских и спортивных площадках – 2 483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кв.м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.;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Замена МАФ – 563 шт.</a:t>
            </a:r>
          </a:p>
          <a:p>
            <a:pPr lvl="0">
              <a:spcAft>
                <a:spcPts val="0"/>
              </a:spcAf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84B204E-97B0-45B2-B4B7-79B731B1D0B5}"/>
              </a:ext>
            </a:extLst>
          </p:cNvPr>
          <p:cNvSpPr/>
          <p:nvPr/>
        </p:nvSpPr>
        <p:spPr>
          <a:xfrm>
            <a:off x="11681958" y="4651418"/>
            <a:ext cx="504001" cy="76944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18D19A07-71B9-431F-A559-1F2FF7191D6C}"/>
              </a:ext>
            </a:extLst>
          </p:cNvPr>
          <p:cNvSpPr/>
          <p:nvPr/>
        </p:nvSpPr>
        <p:spPr>
          <a:xfrm>
            <a:off x="543718" y="5420860"/>
            <a:ext cx="702000" cy="70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4" descr="https://ias.ofukem.ru/Images/gp/22.png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95" y="5477889"/>
            <a:ext cx="553025" cy="52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86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731424" y="136585"/>
            <a:ext cx="578764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Ремонт АБП «Большими картами»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73347" y="136585"/>
            <a:ext cx="4303545" cy="3263804"/>
            <a:chOff x="353162" y="2696299"/>
            <a:chExt cx="4303545" cy="3263804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E472432F-C9E9-43D1-A934-732B8DF30671}"/>
                </a:ext>
              </a:extLst>
            </p:cNvPr>
            <p:cNvSpPr/>
            <p:nvPr/>
          </p:nvSpPr>
          <p:spPr>
            <a:xfrm>
              <a:off x="353162" y="2696299"/>
              <a:ext cx="4303545" cy="3263804"/>
            </a:xfrm>
            <a:prstGeom prst="rect">
              <a:avLst/>
            </a:prstGeom>
            <a:solidFill>
              <a:srgbClr val="E1DD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9255" y="2927817"/>
              <a:ext cx="38513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dirty="0" smtClean="0">
                  <a:latin typeface="Montserrat ExtraBold" panose="00000900000000000000" pitchFamily="2" charset="-52"/>
                  <a:ea typeface="Times New Roman" panose="02020603050405020304" pitchFamily="18" charset="0"/>
                </a:rPr>
                <a:t>На 3 </a:t>
              </a:r>
              <a:r>
                <a:rPr lang="ru-RU" sz="2200" dirty="0">
                  <a:latin typeface="Montserrat ExtraBold" panose="00000900000000000000" pitchFamily="2" charset="-52"/>
                  <a:ea typeface="Times New Roman" panose="02020603050405020304" pitchFamily="18" charset="0"/>
                </a:rPr>
                <a:t>дворовых </a:t>
              </a:r>
              <a:r>
                <a:rPr lang="ru-RU" sz="2200" dirty="0" smtClean="0">
                  <a:latin typeface="Montserrat ExtraBold" panose="00000900000000000000" pitchFamily="2" charset="-52"/>
                  <a:ea typeface="Times New Roman" panose="02020603050405020304" pitchFamily="18" charset="0"/>
                </a:rPr>
                <a:t>территориях</a:t>
              </a:r>
              <a:endParaRPr lang="ru-RU" sz="2200" dirty="0">
                <a:latin typeface="Montserrat ExtraBold" panose="00000900000000000000" pitchFamily="2" charset="-52"/>
                <a:ea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217532" y="945840"/>
            <a:ext cx="6114067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объемы работ: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проезжей части 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13 968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тротуара 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2 869,5кв. м.;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новой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тропиночной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сети 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3 784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и устройство дорожного и садового бортового камня 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8 585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3347" y="1303203"/>
            <a:ext cx="430354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727710" indent="-4572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Северодвинская ул. 9</a:t>
            </a:r>
          </a:p>
          <a:p>
            <a:pPr marL="727710" indent="-4572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Северодвинская ул. 13 к.1</a:t>
            </a:r>
          </a:p>
          <a:p>
            <a:pPr marL="727710" indent="-4572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Осташковская д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28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indent="269875" algn="just">
              <a:spcAft>
                <a:spcPts val="0"/>
              </a:spcAft>
            </a:pP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84B204E-97B0-45B2-B4B7-79B731B1D0B5}"/>
              </a:ext>
            </a:extLst>
          </p:cNvPr>
          <p:cNvSpPr/>
          <p:nvPr/>
        </p:nvSpPr>
        <p:spPr>
          <a:xfrm>
            <a:off x="4872949" y="2920113"/>
            <a:ext cx="641216" cy="12341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18D19A07-71B9-431F-A559-1F2FF7191D6C}"/>
              </a:ext>
            </a:extLst>
          </p:cNvPr>
          <p:cNvSpPr/>
          <p:nvPr/>
        </p:nvSpPr>
        <p:spPr>
          <a:xfrm>
            <a:off x="4842556" y="3186185"/>
            <a:ext cx="702000" cy="70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4" descr="https://avatars.mds.yandex.net/i?id=9b08400ba02575e49f91e80becc806ed-5810594-images-thumbs&amp;n=13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285" y="3289431"/>
            <a:ext cx="432543" cy="43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4D9DED85-0F57-4961-96A2-275FAD089D48}"/>
              </a:ext>
            </a:extLst>
          </p:cNvPr>
          <p:cNvCxnSpPr>
            <a:cxnSpLocks/>
          </p:cNvCxnSpPr>
          <p:nvPr/>
        </p:nvCxnSpPr>
        <p:spPr>
          <a:xfrm>
            <a:off x="41820" y="6703161"/>
            <a:ext cx="1832927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4D9DED85-0F57-4961-96A2-275FAD089D48}"/>
              </a:ext>
            </a:extLst>
          </p:cNvPr>
          <p:cNvCxnSpPr>
            <a:cxnSpLocks/>
          </p:cNvCxnSpPr>
          <p:nvPr/>
        </p:nvCxnSpPr>
        <p:spPr>
          <a:xfrm>
            <a:off x="4952801" y="154466"/>
            <a:ext cx="1832927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6E4DF6E-20DA-490A-81C6-1EE0D4A5CC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6" y="2396706"/>
            <a:ext cx="4180323" cy="233868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BA6A4C1-C7EA-404B-A8D7-CC9E6DE0C2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31" y="3093923"/>
            <a:ext cx="5656029" cy="31799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BF4F43A-4D5E-43B8-B8B0-293337DED0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49" y="4379482"/>
            <a:ext cx="3508857" cy="2224211"/>
          </a:xfrm>
          <a:prstGeom prst="rect">
            <a:avLst/>
          </a:prstGeom>
        </p:spPr>
      </p:pic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400" dirty="0" smtClean="0"/>
              <a:t>6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4200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65355" y="711886"/>
            <a:ext cx="6421790" cy="1446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indent="450215" algn="ctr"/>
            <a:r>
              <a:rPr lang="ru-RU" sz="2200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В </a:t>
            </a:r>
            <a:r>
              <a:rPr lang="ru-RU" sz="2200" dirty="0" smtClean="0">
                <a:latin typeface="Montserrat ExtraBold" panose="00000900000000000000" pitchFamily="2" charset="-52"/>
                <a:ea typeface="Times New Roman" panose="02020603050405020304" pitchFamily="18" charset="0"/>
              </a:rPr>
              <a:t>2023 </a:t>
            </a:r>
            <a:r>
              <a:rPr lang="ru-RU" sz="2200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году на </a:t>
            </a:r>
            <a:r>
              <a:rPr lang="ru-RU" sz="2200" dirty="0" smtClean="0">
                <a:latin typeface="Montserrat ExtraBold" panose="00000900000000000000" pitchFamily="2" charset="-52"/>
                <a:ea typeface="Times New Roman" panose="02020603050405020304" pitchFamily="18" charset="0"/>
              </a:rPr>
              <a:t>2 дворовых территориях </a:t>
            </a:r>
            <a:r>
              <a:rPr lang="ru-RU" sz="2200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были проведены работы по ремонту асфальтобетонного покрытия и замене бортового камня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7364" y="2494940"/>
            <a:ext cx="414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объемы работ: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6336" y="2987607"/>
            <a:ext cx="6430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АБП покрытия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11 810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дорожного бортового камня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2 680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садового бортового камня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2 320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-415088" y="4504314"/>
            <a:ext cx="5062647" cy="1757149"/>
            <a:chOff x="-3261236" y="3189244"/>
            <a:chExt cx="4825996" cy="1274855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E472432F-C9E9-43D1-A934-732B8DF30671}"/>
                </a:ext>
              </a:extLst>
            </p:cNvPr>
            <p:cNvSpPr/>
            <p:nvPr/>
          </p:nvSpPr>
          <p:spPr>
            <a:xfrm>
              <a:off x="-2738785" y="3189244"/>
              <a:ext cx="4303545" cy="1147015"/>
            </a:xfrm>
            <a:prstGeom prst="rect">
              <a:avLst/>
            </a:prstGeom>
            <a:solidFill>
              <a:srgbClr val="E1DD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-3261236" y="3417659"/>
              <a:ext cx="4662472" cy="1046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50215" algn="ctr">
                <a:spcAft>
                  <a:spcPts val="0"/>
                </a:spcAft>
              </a:pPr>
              <a:r>
                <a:rPr lang="ru-RU" sz="2200" dirty="0">
                  <a:latin typeface="Montserrat ExtraBold" panose="00000900000000000000" pitchFamily="2" charset="-52"/>
                  <a:ea typeface="Times New Roman" panose="02020603050405020304" pitchFamily="18" charset="0"/>
                </a:rPr>
                <a:t>Осташковская ул., д.26</a:t>
              </a:r>
            </a:p>
            <a:p>
              <a:pPr indent="450215" algn="ctr">
                <a:spcAft>
                  <a:spcPts val="0"/>
                </a:spcAft>
              </a:pPr>
              <a:r>
                <a:rPr lang="ru-RU" sz="2200" dirty="0">
                  <a:latin typeface="Montserrat ExtraBold" panose="00000900000000000000" pitchFamily="2" charset="-52"/>
                  <a:ea typeface="Times New Roman" panose="02020603050405020304" pitchFamily="18" charset="0"/>
                </a:rPr>
                <a:t>Осташковская ул., д.30</a:t>
              </a:r>
            </a:p>
            <a:p>
              <a:pPr indent="450215" algn="just">
                <a:spcAft>
                  <a:spcPts val="0"/>
                </a:spcAft>
              </a:pPr>
              <a:r>
                <a:rPr lang="ru-RU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84B204E-97B0-45B2-B4B7-79B731B1D0B5}"/>
              </a:ext>
            </a:extLst>
          </p:cNvPr>
          <p:cNvSpPr/>
          <p:nvPr/>
        </p:nvSpPr>
        <p:spPr>
          <a:xfrm>
            <a:off x="5268251" y="4964873"/>
            <a:ext cx="1216802" cy="6709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18D19A07-71B9-431F-A559-1F2FF7191D6C}"/>
              </a:ext>
            </a:extLst>
          </p:cNvPr>
          <p:cNvSpPr/>
          <p:nvPr/>
        </p:nvSpPr>
        <p:spPr>
          <a:xfrm>
            <a:off x="5525653" y="4949329"/>
            <a:ext cx="702000" cy="70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4" descr="https://avatars.mds.yandex.net/i?id=9b08400ba02575e49f91e80becc806ed-5810594-images-thumbs&amp;n=13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381" y="5065739"/>
            <a:ext cx="432543" cy="43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4D9DED85-0F57-4961-96A2-275FAD089D48}"/>
              </a:ext>
            </a:extLst>
          </p:cNvPr>
          <p:cNvCxnSpPr>
            <a:cxnSpLocks/>
          </p:cNvCxnSpPr>
          <p:nvPr/>
        </p:nvCxnSpPr>
        <p:spPr>
          <a:xfrm>
            <a:off x="333260" y="231241"/>
            <a:ext cx="1832927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C73DF6C-9A54-4B53-8C41-A532FD74E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744" y="711885"/>
            <a:ext cx="4439730" cy="26496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8E745E-8419-42FF-8E66-B27A591AC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744" y="3734980"/>
            <a:ext cx="4435491" cy="26962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82" y="269583"/>
            <a:ext cx="7712108" cy="426757"/>
          </a:xfrm>
          <a:prstGeom prst="rect">
            <a:avLst/>
          </a:prstGeom>
        </p:spPr>
      </p:pic>
      <p:sp>
        <p:nvSpPr>
          <p:cNvPr id="2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sz="2400" dirty="0" smtClean="0"/>
              <a:t>7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1809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2974A8-0C3C-44E6-8CAD-2910FFEC31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48" y="1049591"/>
            <a:ext cx="4269773" cy="56930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81236" y="2778317"/>
            <a:ext cx="554653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объемы работ: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новой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тропиночной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сети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228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садового бортового камня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377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9941" y="146243"/>
            <a:ext cx="11477887" cy="11079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indent="450215" algn="ctr"/>
            <a:r>
              <a:rPr lang="ru-RU" sz="2200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В </a:t>
            </a:r>
            <a:r>
              <a:rPr lang="ru-RU" sz="2200" dirty="0" smtClean="0">
                <a:latin typeface="Montserrat ExtraBold" panose="00000900000000000000" pitchFamily="2" charset="-52"/>
                <a:ea typeface="Times New Roman" panose="02020603050405020304" pitchFamily="18" charset="0"/>
              </a:rPr>
              <a:t>2023 </a:t>
            </a:r>
            <a:r>
              <a:rPr lang="ru-RU" sz="2200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году </a:t>
            </a:r>
            <a:r>
              <a:rPr lang="ru-RU" sz="2200" dirty="0" smtClean="0">
                <a:latin typeface="Montserrat ExtraBold" panose="00000900000000000000" pitchFamily="2" charset="-52"/>
                <a:ea typeface="Times New Roman" panose="02020603050405020304" pitchFamily="18" charset="0"/>
              </a:rPr>
              <a:t>на 3 </a:t>
            </a:r>
            <a:r>
              <a:rPr lang="ru-RU" sz="2200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дворовых территориях </a:t>
            </a:r>
            <a:endParaRPr lang="ru-RU" sz="2200" dirty="0" smtClean="0"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  <a:p>
            <a:pPr indent="450215" algn="ctr"/>
            <a:r>
              <a:rPr lang="ru-RU" sz="2200" dirty="0" smtClean="0">
                <a:latin typeface="Montserrat ExtraBold" panose="00000900000000000000" pitchFamily="2" charset="-52"/>
                <a:ea typeface="Times New Roman" panose="02020603050405020304" pitchFamily="18" charset="0"/>
              </a:rPr>
              <a:t>были </a:t>
            </a:r>
            <a:r>
              <a:rPr lang="ru-RU" sz="2200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проведены работы по устройству </a:t>
            </a:r>
            <a:endParaRPr lang="ru-RU" sz="2200" dirty="0" smtClean="0"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  <a:p>
            <a:pPr indent="450215" algn="ctr"/>
            <a:r>
              <a:rPr lang="ru-RU" sz="2200" dirty="0" smtClean="0">
                <a:latin typeface="Montserrat ExtraBold" panose="00000900000000000000" pitchFamily="2" charset="-52"/>
                <a:ea typeface="Times New Roman" panose="02020603050405020304" pitchFamily="18" charset="0"/>
              </a:rPr>
              <a:t>дорожно-</a:t>
            </a:r>
            <a:r>
              <a:rPr lang="ru-RU" sz="2200" dirty="0" err="1" smtClean="0">
                <a:latin typeface="Montserrat ExtraBold" panose="00000900000000000000" pitchFamily="2" charset="-52"/>
                <a:ea typeface="Times New Roman" panose="02020603050405020304" pitchFamily="18" charset="0"/>
              </a:rPr>
              <a:t>тропиночной</a:t>
            </a:r>
            <a:r>
              <a:rPr lang="ru-RU" sz="2200" dirty="0" smtClean="0">
                <a:latin typeface="Montserrat ExtraBold" panose="000009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2200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сети и замене бортового камня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21568" y="16330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Грекова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ул., д.16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Шокальского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пр., д.61, к.1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Тихомирова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ул., д.19, к.1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84B204E-97B0-45B2-B4B7-79B731B1D0B5}"/>
              </a:ext>
            </a:extLst>
          </p:cNvPr>
          <p:cNvSpPr/>
          <p:nvPr/>
        </p:nvSpPr>
        <p:spPr>
          <a:xfrm>
            <a:off x="580352" y="4673600"/>
            <a:ext cx="641216" cy="218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8D19A07-71B9-431F-A559-1F2FF7191D6C}"/>
              </a:ext>
            </a:extLst>
          </p:cNvPr>
          <p:cNvSpPr/>
          <p:nvPr/>
        </p:nvSpPr>
        <p:spPr>
          <a:xfrm>
            <a:off x="613965" y="236145"/>
            <a:ext cx="702000" cy="70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4" descr="https://avatars.mds.yandex.net/i?id=9b08400ba02575e49f91e80becc806ed-5810594-images-thumbs&amp;n=13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93" y="370873"/>
            <a:ext cx="432543" cy="43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D9DED85-0F57-4961-96A2-275FAD089D48}"/>
              </a:ext>
            </a:extLst>
          </p:cNvPr>
          <p:cNvCxnSpPr>
            <a:cxnSpLocks/>
          </p:cNvCxnSpPr>
          <p:nvPr/>
        </p:nvCxnSpPr>
        <p:spPr>
          <a:xfrm>
            <a:off x="162962" y="146244"/>
            <a:ext cx="1832927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9CB83D-0E5D-4D50-8CE8-982C614823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36" y="3891280"/>
            <a:ext cx="5071518" cy="28513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23" y="1291463"/>
            <a:ext cx="6773243" cy="426757"/>
          </a:xfrm>
          <a:prstGeom prst="rect">
            <a:avLst/>
          </a:prstGeom>
        </p:spPr>
      </p:pic>
      <p:sp>
        <p:nvSpPr>
          <p:cNvPr id="1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78515" y="6312807"/>
            <a:ext cx="2743200" cy="365125"/>
          </a:xfrm>
        </p:spPr>
        <p:txBody>
          <a:bodyPr/>
          <a:lstStyle/>
          <a:p>
            <a:r>
              <a:rPr lang="ru-RU" sz="2400" dirty="0" smtClean="0"/>
              <a:t>8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9677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39941" y="146243"/>
            <a:ext cx="11477887" cy="14465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indent="450215" algn="ctr"/>
            <a:endParaRPr lang="ru-RU" sz="2200" dirty="0" smtClean="0">
              <a:latin typeface="Montserrat ExtraBold" panose="00000900000000000000" pitchFamily="2" charset="-52"/>
              <a:ea typeface="Times New Roman" panose="02020603050405020304" pitchFamily="18" charset="0"/>
            </a:endParaRPr>
          </a:p>
          <a:p>
            <a:pPr indent="450215" algn="ctr"/>
            <a:r>
              <a:rPr lang="ru-RU" sz="2200" dirty="0" smtClean="0">
                <a:latin typeface="Montserrat ExtraBold" panose="00000900000000000000" pitchFamily="2" charset="-52"/>
                <a:ea typeface="Times New Roman" panose="02020603050405020304" pitchFamily="18" charset="0"/>
              </a:rPr>
              <a:t>Выполнение </a:t>
            </a:r>
            <a:r>
              <a:rPr lang="ru-RU" sz="2200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работ в рамках реализации комплексной схемы организации </a:t>
            </a:r>
            <a:r>
              <a:rPr lang="ru-RU" sz="2200" dirty="0" smtClean="0">
                <a:latin typeface="Montserrat ExtraBold" panose="00000900000000000000" pitchFamily="2" charset="-52"/>
                <a:ea typeface="Times New Roman" panose="02020603050405020304" pitchFamily="18" charset="0"/>
              </a:rPr>
              <a:t>дорожного </a:t>
            </a:r>
            <a:r>
              <a:rPr lang="ru-RU" sz="2200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движения на улично-дорожной сети и дворовых территориях района Северное </a:t>
            </a:r>
            <a:r>
              <a:rPr lang="ru-RU" sz="2200" dirty="0" err="1">
                <a:latin typeface="Montserrat ExtraBold" panose="00000900000000000000" pitchFamily="2" charset="-52"/>
                <a:ea typeface="Times New Roman" panose="02020603050405020304" pitchFamily="18" charset="0"/>
              </a:rPr>
              <a:t>Медведковона</a:t>
            </a:r>
            <a:r>
              <a:rPr lang="ru-RU" sz="2200" dirty="0">
                <a:latin typeface="Montserrat ExtraBold" panose="00000900000000000000" pitchFamily="2" charset="-52"/>
                <a:ea typeface="Times New Roman" panose="02020603050405020304" pitchFamily="18" charset="0"/>
              </a:rPr>
              <a:t> 17 адресах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84B204E-97B0-45B2-B4B7-79B731B1D0B5}"/>
              </a:ext>
            </a:extLst>
          </p:cNvPr>
          <p:cNvSpPr/>
          <p:nvPr/>
        </p:nvSpPr>
        <p:spPr>
          <a:xfrm>
            <a:off x="580352" y="4673600"/>
            <a:ext cx="641216" cy="218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8D19A07-71B9-431F-A559-1F2FF7191D6C}"/>
              </a:ext>
            </a:extLst>
          </p:cNvPr>
          <p:cNvSpPr/>
          <p:nvPr/>
        </p:nvSpPr>
        <p:spPr>
          <a:xfrm>
            <a:off x="549960" y="166162"/>
            <a:ext cx="702000" cy="70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4" descr="https://avatars.mds.yandex.net/i?id=9b08400ba02575e49f91e80becc806ed-5810594-images-thumbs&amp;n=13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" y="300890"/>
            <a:ext cx="432543" cy="43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D9DED85-0F57-4961-96A2-275FAD089D48}"/>
              </a:ext>
            </a:extLst>
          </p:cNvPr>
          <p:cNvCxnSpPr>
            <a:cxnSpLocks/>
          </p:cNvCxnSpPr>
          <p:nvPr/>
        </p:nvCxnSpPr>
        <p:spPr>
          <a:xfrm>
            <a:off x="162962" y="146244"/>
            <a:ext cx="1832927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468657" y="1689724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программы проведены следующие виды работ: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51960" y="2370659"/>
            <a:ext cx="5354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нерегулируемого пешеходного перехода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приподнятого пешеходного перехода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дорожных знаков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ИДН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тротуара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ПСД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0000"/>
              </a:solidFill>
              <a:latin typeface="Times New Roman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8D6FAA5-1B4A-4BE6-ACD6-05C148F3EC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3" r="482"/>
          <a:stretch/>
        </p:blipFill>
        <p:spPr>
          <a:xfrm>
            <a:off x="1468656" y="4123154"/>
            <a:ext cx="5727817" cy="2734845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EF8804E-3A76-4BED-86A9-FEC5FB4A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760" y="1592793"/>
            <a:ext cx="3596060" cy="25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8479CB2-8347-4855-B92D-D7A281EE0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760" y="4203289"/>
            <a:ext cx="3588561" cy="2574574"/>
          </a:xfrm>
          <a:prstGeom prst="rect">
            <a:avLst/>
          </a:prstGeom>
        </p:spPr>
      </p:pic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967651" y="6338933"/>
            <a:ext cx="2743200" cy="365125"/>
          </a:xfrm>
        </p:spPr>
        <p:txBody>
          <a:bodyPr/>
          <a:lstStyle/>
          <a:p>
            <a:r>
              <a:rPr lang="ru-RU" sz="2400" dirty="0" smtClean="0"/>
              <a:t>9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2831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7067</TotalTime>
  <Words>2253</Words>
  <Application>Microsoft Office PowerPoint</Application>
  <PresentationFormat>Широкоэкранный</PresentationFormat>
  <Paragraphs>369</Paragraphs>
  <Slides>38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Light</vt:lpstr>
      <vt:lpstr>Montserrat</vt:lpstr>
      <vt:lpstr>Montserrat ExtraBold</vt:lpstr>
      <vt:lpstr>Montserrat Light</vt:lpstr>
      <vt:lpstr>Montserrat Medium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Зеленовский</dc:creator>
  <cp:lastModifiedBy>Медведева Мария Евгеньевна</cp:lastModifiedBy>
  <cp:revision>283</cp:revision>
  <cp:lastPrinted>2023-03-16T07:37:43Z</cp:lastPrinted>
  <dcterms:created xsi:type="dcterms:W3CDTF">2022-01-23T15:11:27Z</dcterms:created>
  <dcterms:modified xsi:type="dcterms:W3CDTF">2024-03-21T14:32:36Z</dcterms:modified>
</cp:coreProperties>
</file>