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5" r:id="rId5"/>
    <p:sldId id="291" r:id="rId6"/>
    <p:sldId id="276" r:id="rId7"/>
    <p:sldId id="278" r:id="rId8"/>
    <p:sldId id="288" r:id="rId9"/>
    <p:sldId id="290" r:id="rId10"/>
    <p:sldId id="289" r:id="rId11"/>
    <p:sldId id="260" r:id="rId12"/>
    <p:sldId id="262" r:id="rId13"/>
    <p:sldId id="263" r:id="rId14"/>
    <p:sldId id="265" r:id="rId15"/>
    <p:sldId id="264" r:id="rId16"/>
    <p:sldId id="266" r:id="rId17"/>
    <p:sldId id="270" r:id="rId18"/>
    <p:sldId id="271" r:id="rId19"/>
    <p:sldId id="267" r:id="rId20"/>
    <p:sldId id="269" r:id="rId21"/>
    <p:sldId id="26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03C"/>
    <a:srgbClr val="BDE7F1"/>
    <a:srgbClr val="8EA244"/>
    <a:srgbClr val="A4B856"/>
    <a:srgbClr val="FDDD51"/>
    <a:srgbClr val="1B2E51"/>
    <a:srgbClr val="93A846"/>
    <a:srgbClr val="4694DA"/>
    <a:srgbClr val="48BDD7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 autoAdjust="0"/>
  </p:normalViewPr>
  <p:slideViewPr>
    <p:cSldViewPr snapToGrid="0">
      <p:cViewPr>
        <p:scale>
          <a:sx n="122" d="100"/>
          <a:sy n="122" d="100"/>
        </p:scale>
        <p:origin x="-19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01570999277271E-2"/>
          <c:y val="8.1513548246539336E-2"/>
          <c:w val="0.41612598504859538"/>
          <c:h val="0.80106504535334011"/>
        </c:manualLayout>
      </c:layout>
      <c:pieChart>
        <c:varyColors val="1"/>
        <c:ser>
          <c:idx val="0"/>
          <c:order val="0"/>
          <c:explosion val="2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D44-4F94-BDC1-1BF7715C8A55}"/>
              </c:ext>
            </c:extLst>
          </c:dPt>
          <c:dLbls>
            <c:dLbl>
              <c:idx val="4"/>
              <c:layout>
                <c:manualLayout>
                  <c:x val="3.2138061546654495E-2"/>
                  <c:y val="2.705397742027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F9-4F23-A47B-B88141E58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Лист1!$F$6:$F$11</c:f>
              <c:strCache>
                <c:ptCount val="6"/>
                <c:pt idx="0">
                  <c:v>Болезни органов дыхания</c:v>
                </c:pt>
                <c:pt idx="1">
                  <c:v>Болезни глаза и придаточного аппарата</c:v>
                </c:pt>
                <c:pt idx="2">
                  <c:v>Болезни костно- мышечной системы </c:v>
                </c:pt>
                <c:pt idx="3">
                  <c:v>Болезни нервной системы</c:v>
                </c:pt>
                <c:pt idx="4">
                  <c:v>Болезни органов пищеварения</c:v>
                </c:pt>
                <c:pt idx="5">
                  <c:v>Прочие</c:v>
                </c:pt>
              </c:strCache>
            </c:strRef>
          </c:cat>
          <c:val>
            <c:numRef>
              <c:f>Лист1!$G$6:$G$11</c:f>
              <c:numCache>
                <c:formatCode>General</c:formatCode>
                <c:ptCount val="6"/>
                <c:pt idx="0">
                  <c:v>62.1</c:v>
                </c:pt>
                <c:pt idx="1">
                  <c:v>8.5</c:v>
                </c:pt>
                <c:pt idx="2">
                  <c:v>6.1</c:v>
                </c:pt>
                <c:pt idx="3">
                  <c:v>3.9</c:v>
                </c:pt>
                <c:pt idx="4">
                  <c:v>3.8</c:v>
                </c:pt>
                <c:pt idx="5">
                  <c:v>15.599999999999998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44-4F94-BDC1-1BF7715C8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511364068621855"/>
          <c:y val="0.11609095868902854"/>
          <c:w val="0.26719160104986883"/>
          <c:h val="0.7058490974500256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665783505347564E-2"/>
          <c:w val="0.96990051549407053"/>
          <c:h val="0.81422463205133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815838663315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9-4406-931D-4DE85D519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Roboto" panose="02000000000000000000" pitchFamily="2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11989</c:v>
                </c:pt>
                <c:pt idx="1">
                  <c:v>1367</c:v>
                </c:pt>
                <c:pt idx="2">
                  <c:v>992</c:v>
                </c:pt>
                <c:pt idx="3">
                  <c:v>646</c:v>
                </c:pt>
                <c:pt idx="4" formatCode="#,##0">
                  <c:v>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Roboto" panose="02000000000000000000" pitchFamily="2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11968</c:v>
                </c:pt>
                <c:pt idx="1">
                  <c:v>1379</c:v>
                </c:pt>
                <c:pt idx="2">
                  <c:v>998</c:v>
                </c:pt>
                <c:pt idx="3">
                  <c:v>643</c:v>
                </c:pt>
                <c:pt idx="4" formatCode="#,##0">
                  <c:v>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7357312"/>
        <c:axId val="78590336"/>
      </c:barChart>
      <c:catAx>
        <c:axId val="6735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590336"/>
        <c:crosses val="autoZero"/>
        <c:auto val="1"/>
        <c:lblAlgn val="ctr"/>
        <c:lblOffset val="100"/>
        <c:noMultiLvlLbl val="0"/>
      </c:catAx>
      <c:valAx>
        <c:axId val="78590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35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3665783505347564E-2"/>
          <c:w val="0.96990051549407053"/>
          <c:h val="0.81422463205133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815838663315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E7-4E26-BA13-B39EAD114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Roboto" panose="02000000000000000000" pitchFamily="2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528</c:v>
                </c:pt>
                <c:pt idx="1">
                  <c:v>341</c:v>
                </c:pt>
                <c:pt idx="2">
                  <c:v>226</c:v>
                </c:pt>
                <c:pt idx="3">
                  <c:v>151</c:v>
                </c:pt>
                <c:pt idx="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Roboto" panose="02000000000000000000" pitchFamily="2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515</c:v>
                </c:pt>
                <c:pt idx="1">
                  <c:v>338</c:v>
                </c:pt>
                <c:pt idx="2">
                  <c:v>229</c:v>
                </c:pt>
                <c:pt idx="3">
                  <c:v>149</c:v>
                </c:pt>
                <c:pt idx="4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8641792"/>
        <c:axId val="78655872"/>
      </c:barChart>
      <c:catAx>
        <c:axId val="7864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655872"/>
        <c:crosses val="autoZero"/>
        <c:auto val="1"/>
        <c:lblAlgn val="ctr"/>
        <c:lblOffset val="100"/>
        <c:noMultiLvlLbl val="0"/>
      </c:catAx>
      <c:valAx>
        <c:axId val="78655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64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7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3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jpe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2.png"/><Relationship Id="rId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7.jpeg"/><Relationship Id="rId5" Type="http://schemas.openxmlformats.org/officeDocument/2006/relationships/image" Target="../media/image8.svg"/><Relationship Id="rId10" Type="http://schemas.openxmlformats.org/officeDocument/2006/relationships/image" Target="../media/image46.jpeg"/><Relationship Id="rId4" Type="http://schemas.openxmlformats.org/officeDocument/2006/relationships/image" Target="../media/image13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10" Type="http://schemas.openxmlformats.org/officeDocument/2006/relationships/image" Target="../media/image50.jpeg"/><Relationship Id="rId4" Type="http://schemas.openxmlformats.org/officeDocument/2006/relationships/image" Target="../media/image13.pn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2.jpeg"/><Relationship Id="rId5" Type="http://schemas.openxmlformats.org/officeDocument/2006/relationships/image" Target="../media/image8.sv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10" Type="http://schemas.openxmlformats.org/officeDocument/2006/relationships/image" Target="../media/image55.jpeg"/><Relationship Id="rId4" Type="http://schemas.openxmlformats.org/officeDocument/2006/relationships/image" Target="../media/image13.pn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5.sv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8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9AD91B-A512-426B-9EA2-ED3C3DA4BA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91E6E3-7B20-4FC2-85E7-3557771F3665}"/>
              </a:ext>
            </a:extLst>
          </p:cNvPr>
          <p:cNvSpPr txBox="1"/>
          <p:nvPr/>
        </p:nvSpPr>
        <p:spPr>
          <a:xfrm>
            <a:off x="965446" y="2571244"/>
            <a:ext cx="4655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06CEEC-413F-4760-8697-55E1EEF1E477}"/>
              </a:ext>
            </a:extLst>
          </p:cNvPr>
          <p:cNvSpPr txBox="1"/>
          <p:nvPr/>
        </p:nvSpPr>
        <p:spPr>
          <a:xfrm>
            <a:off x="684449" y="3429000"/>
            <a:ext cx="62161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врача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ДГП №110 ДЗМ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 округа Южное Медведково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1A0170-825B-44C6-A334-F3D7F058A0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9169" y="2815245"/>
            <a:ext cx="406278" cy="4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19445" cy="12060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Строительство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008" y="1571224"/>
            <a:ext cx="7221038" cy="722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684752" y="759384"/>
            <a:ext cx="336318" cy="35110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8362" y="1329443"/>
            <a:ext cx="100798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8C9A45-C710-66B6-41B3-285DB359F307}"/>
              </a:ext>
            </a:extLst>
          </p:cNvPr>
          <p:cNvSpPr txBox="1"/>
          <p:nvPr/>
        </p:nvSpPr>
        <p:spPr>
          <a:xfrm>
            <a:off x="838200" y="1738811"/>
            <a:ext cx="1015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 кабинеты физиотерапии,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лфк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механотерапии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AA38A0-29F7-B66A-24B8-A892C8511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84" y="2126172"/>
            <a:ext cx="3638916" cy="27291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53E1EE2-94A8-3FB2-90CF-B43421B4F2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608" y="2732482"/>
            <a:ext cx="4150653" cy="31129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8967C91-A63D-B0EE-20D7-9FE1C4D3F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547" y="3088716"/>
            <a:ext cx="4711046" cy="35332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8EB235-AF4C-8252-64DF-639AD0227F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6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109C64B-24F8-4F5A-B828-41AC29166D67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128B2D8-AC6F-44DB-B7C3-9452AACC916F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0DCA3CD-7533-4B8A-9D80-0AA65AE70DE7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C3EF08D9-2713-4DF0-BE44-4085764065F7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59282B7-85DA-4A56-AF30-EC509AAFF98E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E1405E-CA5B-44DE-9AB0-20A643BA43C2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CA9DB34-C699-4C8E-8ED1-587ACC8BD713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AB6DF8CC-A94F-4E63-92C5-A9CCF7412670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A71CAA4-D3B7-4310-836B-DA5C15B67F4C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2022 года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4CD26D5-4614-48A9-B43B-37E016918C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6E42D6D0-E7E4-41A8-8CB5-FD96096764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xmlns="" id="{C3CAD7D1-B2DB-4444-9845-7F06E0A64532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6C7B37F-FE65-42CF-96E5-8933F251350F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FE8C03CB-8289-4D26-A03B-9F26BF5B699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07792620-7FB8-4E89-9699-D90DFE30EE19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EA28B90-67D3-44F6-BEEA-0D83DFE085C8}"/>
              </a:ext>
            </a:extLst>
          </p:cNvPr>
          <p:cNvSpPr txBox="1"/>
          <p:nvPr/>
        </p:nvSpPr>
        <p:spPr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Неснижаемые остатки на складах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7DA98E4E-F621-4E77-97DA-8ED5ECCCDB0A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AC5ED3F-ED41-4CE7-A240-BD55BD1F3DB1}"/>
              </a:ext>
            </a:extLst>
          </p:cNvPr>
          <p:cNvSpPr txBox="1"/>
          <p:nvPr/>
        </p:nvSpPr>
        <p:spPr>
          <a:xfrm>
            <a:off x="1701764" y="5747800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ДЗМ регулярно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отслеживает обеспечение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пациентов необходимыми лекарственными препаратами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D17F3F8A-4100-4D26-8272-DEEE972A2F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ECEDDF8-6B01-477B-A3EB-8B087775B2DB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совместно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A4B85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en-US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необходимом количестве </a:t>
            </a:r>
            <a:r>
              <a:rPr lang="ru-RU" sz="1200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35E009FB-D6FF-4ABE-93A9-C69E3F7E4B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B5DB4A9-5435-49A7-B336-57976BF2233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48F893BD-DE03-4DF7-8831-1F5C8BCC1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92A1C3EE-2AB0-46AF-A0BF-AE117B6D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559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Шестиугольник 77">
            <a:extLst>
              <a:ext uri="{FF2B5EF4-FFF2-40B4-BE49-F238E27FC236}">
                <a16:creationId xmlns:a16="http://schemas.microsoft.com/office/drawing/2014/main" xmlns="" id="{3FE4A1A8-11B3-4296-8645-5E0B0629D7D6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Шестиугольник 78">
            <a:extLst>
              <a:ext uri="{FF2B5EF4-FFF2-40B4-BE49-F238E27FC236}">
                <a16:creationId xmlns:a16="http://schemas.microsoft.com/office/drawing/2014/main" xmlns="" id="{8A284021-B100-473A-8656-03E632AD8980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7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0F6C527-3154-485B-ACC6-F536EDFCFA00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6E5597F5-90D4-4AC2-9EAE-5D0310139F71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xmlns="" id="{4F6E25C7-A0E5-48C5-9BE2-3A508E0E1696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C16C856-B5DF-435B-8A5D-7B1148C2AAD2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97F0AA4-5E1F-4064-955B-2DD40798CCF4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DF0A50F-B26C-4D34-A2C4-DDF3500EE347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267F396-93D0-4536-9538-BD015EDA7588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D10A2853-B2BE-421A-9681-CDD40298EA1D}"/>
              </a:ext>
            </a:extLst>
          </p:cNvPr>
          <p:cNvGrpSpPr/>
          <p:nvPr/>
        </p:nvGrpSpPr>
        <p:grpSpPr>
          <a:xfrm>
            <a:off x="3907695" y="2004152"/>
            <a:ext cx="3589444" cy="461665"/>
            <a:chOff x="818627" y="5414129"/>
            <a:chExt cx="3589444" cy="4616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524F8B4-49D8-47A4-8AF9-6B616F49362F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100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153A9E68-AD56-4541-89D2-741B52EA7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0B005F49-4690-49A2-901F-7ED6CEC0BD85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867D469-E5F6-446F-A60E-2E91358EC4FE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7CCD3F98-BCB3-4C28-9F53-876E81A0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3E498C2B-8C1C-4641-AA3A-83D58B60F7B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7E07277-4133-40A1-B083-54E2E7C63982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A4B856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B4BFC53E-8160-48EF-9135-288BE7C1F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F4DD5880-D3BC-4CE9-804A-ADE0AD6D3266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BBC81294-05A5-408B-9AB4-6CCE971245E1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E62C51B-6689-4C73-964B-41B8BD0FEBA6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A5FBEBE9-334A-42AA-859A-0E45C5AC1D85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6A7F9B7-5903-4930-AFB2-38782B3783A3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18C8C63-7125-4AFC-837A-0414B0D7E3DF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16E062C-0E65-498B-AD13-4D92D7308A25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93A1B70-DD86-47CF-80D7-4F67E124701B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66DBE00-5CF3-4237-8DEB-1AA13A090F4D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D431140B-5192-40BA-AD48-C75F1704B4F2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BD18F95-E50B-4234-9308-5CAB8D2F405E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8D646C5-CECF-461A-9C96-9A15A0DD47E7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0BEB371-C80A-4F89-BF15-F878251CC9E8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C2695C24-A9B9-41BE-AE6F-891C825174F9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B1CF4FF3-864D-47DF-A0C9-589CC062EA8D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0E0D7F62-D0D3-4C2C-B659-90DF5289D3BE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299D870A-8CC3-4DC1-B1B2-D249A7FCF00F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7BACD261-9210-4055-89EE-FD4A9AC271E9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A2994E6-2074-41BE-B708-8F1F5B5EAD90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8929C9F5-004B-409E-9131-C36D13DCD7F6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1BCE95D6-8F03-46CD-9E04-7CB6F59816F2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EDD7682E-ED02-4456-B4FB-577D33C40148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4BD81BAD-E5C6-452C-89C8-EB0020FE4C67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6149E33F-11AC-4811-BB19-82C0537A7925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8A09A1A-C8DC-4007-8378-0EEA900835D7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423699C-D46D-4CF5-83EA-86669D38162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7E90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37CBF4C7-ACCA-40B2-8BDD-3F8D2038243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4F9671C2-8FBE-4D0A-8C80-89BD720A6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Шестиугольник 126">
            <a:extLst>
              <a:ext uri="{FF2B5EF4-FFF2-40B4-BE49-F238E27FC236}">
                <a16:creationId xmlns:a16="http://schemas.microsoft.com/office/drawing/2014/main" xmlns="" id="{EE0FA890-0935-4A56-B2FC-B8BBABCDE337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xmlns="" id="{6B59AF23-5509-441B-8419-1129802DD9D3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2C65F92F-BC6E-4757-A089-A59009154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046C9C4D-373B-452E-8543-D38BDA469A94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858AE4-408A-4B2B-8F85-64372B8EE7E7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7F27EF-EE47-442E-9F8A-43272E94C525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xmlns="" id="{6B86AC17-2ACE-4B6D-9AB7-B6E2EC57C8A7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ACB4726-952A-4149-BF68-2E9FAF6B7253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5A325B8-54EE-4B81-B359-EEA1B363144D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C943A7B-63CC-4AEF-A746-A21F0D615B7A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2A687D8-8EF3-48D9-BE0E-702E31539728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F3B523-3912-46C9-9127-9C2D3A41DBDA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28E0BE2C-B797-4C3C-B021-6F0354EA2933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00A4EFE-FC7C-4BB5-BED0-C2CF47272D54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231D07-97A8-462F-BAF1-CA60A28393A7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8CFAFA35-A9A4-4098-B3DD-6E429D83D9E3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64A8718-71BE-4E35-859F-327F1B78A77E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9E914A0-F53D-4525-BA92-ABC40DCD80E0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xmlns="" id="{40A34B9D-6428-4212-8DA8-6EA278925E9A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73291DA-2E1E-4C71-A0CB-D230443399F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D3F0E6A-80E7-409C-B078-B96AC9D9C573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xmlns="" id="{C02E430C-8E01-44A8-8B2A-D073087C7291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D9C4DD9-41CB-488B-813B-8F011935C3B8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44E0DD0-7CD1-4682-AD9F-76ED1390EC84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xmlns="" id="{8898EEC1-5CF0-4541-A7E5-C05E8E046128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53FF387-188F-47ED-BA85-15575FFF8DD3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6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7E903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8A48DE9-25B6-485A-853E-1622F8E4BBE4}"/>
              </a:ext>
            </a:extLst>
          </p:cNvPr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общей практики проходят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7D101265-F1ED-4A06-965C-D4106488957D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xmlns="" id="{66B8F6AA-9693-458C-A000-6FC4B03773AC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0329B735-C1F6-42FB-9649-5DDB6B442B5B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68B2D81-B0F7-4F94-9333-217985245742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D47E9D-3C3C-4E20-B3ED-F3293EA73D22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A76AAAD-5615-45FC-BD6B-A51FC15F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EB984D94-4A7A-4D9C-AF9C-878C7F38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2DD238D3-2069-4AB4-A94D-1CD415FF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3CC67F-45DF-4DE7-823A-158AC4B0B60A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7DB90D3-F25F-431C-B360-E761AF5BB948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4C31C043-ADF1-405D-B19D-4994614738B7}"/>
              </a:ext>
            </a:extLst>
          </p:cNvPr>
          <p:cNvSpPr/>
          <p:nvPr/>
        </p:nvSpPr>
        <p:spPr>
          <a:xfrm>
            <a:off x="965347" y="1608129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0A8D460A-6791-4651-8C6F-D4F9596191B8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7DDDD3-D108-4677-9C1E-DE9B31934C63}"/>
              </a:ext>
            </a:extLst>
          </p:cNvPr>
          <p:cNvSpPr txBox="1"/>
          <p:nvPr/>
        </p:nvSpPr>
        <p:spPr>
          <a:xfrm>
            <a:off x="898296" y="1534753"/>
            <a:ext cx="500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Онкоцентры на базе ведущих больниц города: 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A337FBCD-F2E1-4DC3-93E5-E37F99BF4BC8}"/>
              </a:ext>
            </a:extLst>
          </p:cNvPr>
          <p:cNvGrpSpPr/>
          <p:nvPr/>
        </p:nvGrpSpPr>
        <p:grpSpPr>
          <a:xfrm>
            <a:off x="1158324" y="2069287"/>
            <a:ext cx="1735917" cy="483601"/>
            <a:chOff x="1163344" y="3617029"/>
            <a:chExt cx="1735917" cy="483601"/>
          </a:xfrm>
        </p:grpSpPr>
        <p:sp>
          <p:nvSpPr>
            <p:cNvPr id="49" name="Шестиугольник 48">
              <a:extLst>
                <a:ext uri="{FF2B5EF4-FFF2-40B4-BE49-F238E27FC236}">
                  <a16:creationId xmlns:a16="http://schemas.microsoft.com/office/drawing/2014/main" xmlns="" id="{E5FA92EE-EBE3-4B89-B072-6B200000D2C2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7E903C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89D11AF-876C-4129-BCF9-10F429FDE189}"/>
                </a:ext>
              </a:extLst>
            </p:cNvPr>
            <p:cNvSpPr txBox="1"/>
            <p:nvPr/>
          </p:nvSpPr>
          <p:spPr>
            <a:xfrm>
              <a:off x="1300254" y="3688387"/>
              <a:ext cx="1599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ГКОБ №1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DADBEC11-C348-45F8-9C59-298B1D81B87F}"/>
              </a:ext>
            </a:extLst>
          </p:cNvPr>
          <p:cNvGrpSpPr/>
          <p:nvPr/>
        </p:nvGrpSpPr>
        <p:grpSpPr>
          <a:xfrm>
            <a:off x="3050064" y="2076727"/>
            <a:ext cx="2129693" cy="656133"/>
            <a:chOff x="2776262" y="3576269"/>
            <a:chExt cx="2129693" cy="656133"/>
          </a:xfrm>
        </p:grpSpPr>
        <p:sp>
          <p:nvSpPr>
            <p:cNvPr id="52" name="Шестиугольник 51">
              <a:extLst>
                <a:ext uri="{FF2B5EF4-FFF2-40B4-BE49-F238E27FC236}">
                  <a16:creationId xmlns:a16="http://schemas.microsoft.com/office/drawing/2014/main" xmlns="" id="{2955D2D4-9765-4320-85BE-E7CCE330494C}"/>
                </a:ext>
              </a:extLst>
            </p:cNvPr>
            <p:cNvSpPr/>
            <p:nvPr/>
          </p:nvSpPr>
          <p:spPr>
            <a:xfrm>
              <a:off x="2776262" y="3576269"/>
              <a:ext cx="560977" cy="483601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E903C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C34B71A-5416-4C7F-AF58-8BAEBC64A8D1}"/>
                </a:ext>
              </a:extLst>
            </p:cNvPr>
            <p:cNvSpPr txBox="1"/>
            <p:nvPr/>
          </p:nvSpPr>
          <p:spPr>
            <a:xfrm>
              <a:off x="2913172" y="364762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МКНЦ им. </a:t>
              </a:r>
            </a:p>
            <a:p>
              <a:r>
                <a:rPr lang="ru-RU" sz="16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А.С. Логинова 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94879383-6DA8-433B-9EE8-90F383F5D93B}"/>
              </a:ext>
            </a:extLst>
          </p:cNvPr>
          <p:cNvGrpSpPr/>
          <p:nvPr/>
        </p:nvGrpSpPr>
        <p:grpSpPr>
          <a:xfrm>
            <a:off x="5348904" y="2065604"/>
            <a:ext cx="2129693" cy="656133"/>
            <a:chOff x="4912565" y="3482204"/>
            <a:chExt cx="2129693" cy="656133"/>
          </a:xfrm>
        </p:grpSpPr>
        <p:sp>
          <p:nvSpPr>
            <p:cNvPr id="55" name="Шестиугольник 54">
              <a:extLst>
                <a:ext uri="{FF2B5EF4-FFF2-40B4-BE49-F238E27FC236}">
                  <a16:creationId xmlns:a16="http://schemas.microsoft.com/office/drawing/2014/main" xmlns="" id="{5CC7AE82-C7FB-4013-8E87-382B80466BE3}"/>
                </a:ext>
              </a:extLst>
            </p:cNvPr>
            <p:cNvSpPr/>
            <p:nvPr/>
          </p:nvSpPr>
          <p:spPr>
            <a:xfrm>
              <a:off x="4912565" y="3482204"/>
              <a:ext cx="560977" cy="483601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7E903C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6892555-B9DD-46BD-BF59-DD69D89CAE5D}"/>
                </a:ext>
              </a:extLst>
            </p:cNvPr>
            <p:cNvSpPr txBox="1"/>
            <p:nvPr/>
          </p:nvSpPr>
          <p:spPr>
            <a:xfrm>
              <a:off x="5049475" y="3553562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ГКБ им. </a:t>
              </a:r>
            </a:p>
            <a:p>
              <a:r>
                <a:rPr lang="ru-RU" sz="16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С.П. Боткина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FCBB1533-ED68-4B05-A508-5778B8528946}"/>
              </a:ext>
            </a:extLst>
          </p:cNvPr>
          <p:cNvGrpSpPr/>
          <p:nvPr/>
        </p:nvGrpSpPr>
        <p:grpSpPr>
          <a:xfrm>
            <a:off x="1918098" y="2855076"/>
            <a:ext cx="2129693" cy="656133"/>
            <a:chOff x="6773495" y="3425260"/>
            <a:chExt cx="2129693" cy="656133"/>
          </a:xfrm>
        </p:grpSpPr>
        <p:sp>
          <p:nvSpPr>
            <p:cNvPr id="58" name="Шестиугольник 57">
              <a:extLst>
                <a:ext uri="{FF2B5EF4-FFF2-40B4-BE49-F238E27FC236}">
                  <a16:creationId xmlns:a16="http://schemas.microsoft.com/office/drawing/2014/main" xmlns="" id="{19BDF025-2160-453E-A016-120F3CE24079}"/>
                </a:ext>
              </a:extLst>
            </p:cNvPr>
            <p:cNvSpPr/>
            <p:nvPr/>
          </p:nvSpPr>
          <p:spPr>
            <a:xfrm>
              <a:off x="6773495" y="3425260"/>
              <a:ext cx="560977" cy="483601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E903C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B5CF04E-E86F-4FC9-89CB-3D794F92CA54}"/>
                </a:ext>
              </a:extLst>
            </p:cNvPr>
            <p:cNvSpPr txBox="1"/>
            <p:nvPr/>
          </p:nvSpPr>
          <p:spPr>
            <a:xfrm>
              <a:off x="6910405" y="3496618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 err="1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Онкобольница</a:t>
              </a:r>
              <a:r>
                <a:rPr lang="ru-RU" sz="16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№62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B73B84C8-D011-4F77-88D7-CB7772531A6F}"/>
              </a:ext>
            </a:extLst>
          </p:cNvPr>
          <p:cNvGrpSpPr/>
          <p:nvPr/>
        </p:nvGrpSpPr>
        <p:grpSpPr>
          <a:xfrm>
            <a:off x="4564545" y="2857656"/>
            <a:ext cx="2129693" cy="656133"/>
            <a:chOff x="8848153" y="3424659"/>
            <a:chExt cx="2129693" cy="656133"/>
          </a:xfrm>
        </p:grpSpPr>
        <p:sp>
          <p:nvSpPr>
            <p:cNvPr id="63" name="Шестиугольник 62">
              <a:extLst>
                <a:ext uri="{FF2B5EF4-FFF2-40B4-BE49-F238E27FC236}">
                  <a16:creationId xmlns:a16="http://schemas.microsoft.com/office/drawing/2014/main" xmlns="" id="{E2FD9686-8105-4D3B-A32F-42E3AB8B4FAF}"/>
                </a:ext>
              </a:extLst>
            </p:cNvPr>
            <p:cNvSpPr/>
            <p:nvPr/>
          </p:nvSpPr>
          <p:spPr>
            <a:xfrm>
              <a:off x="8848153" y="3424659"/>
              <a:ext cx="560977" cy="483601"/>
            </a:xfrm>
            <a:prstGeom prst="hexagon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E903C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D3DF4F6-FBE4-40AD-859F-9BBADD0AC730}"/>
                </a:ext>
              </a:extLst>
            </p:cNvPr>
            <p:cNvSpPr txBox="1"/>
            <p:nvPr/>
          </p:nvSpPr>
          <p:spPr>
            <a:xfrm>
              <a:off x="8985063" y="349601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7E903C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ММКЦ «Коммунарка»</a:t>
              </a:r>
              <a:endParaRPr lang="ru-RU" sz="1600" b="1" dirty="0">
                <a:solidFill>
                  <a:srgbClr val="7E903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E7E2212-CE38-48D5-98AD-5C1CC0E7CD05}"/>
              </a:ext>
            </a:extLst>
          </p:cNvPr>
          <p:cNvSpPr txBox="1"/>
          <p:nvPr/>
        </p:nvSpPr>
        <p:spPr>
          <a:xfrm>
            <a:off x="1719300" y="4030802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современные лаборатории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211E5D3-F9D9-45D3-8575-6845FA3DE6B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29183" y="4129508"/>
            <a:ext cx="237788" cy="24824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53BA0C4-15AB-4B06-8E98-EAB2FF1ADF2F}"/>
              </a:ext>
            </a:extLst>
          </p:cNvPr>
          <p:cNvSpPr txBox="1"/>
          <p:nvPr/>
        </p:nvSpPr>
        <p:spPr>
          <a:xfrm>
            <a:off x="1719301" y="4493287"/>
            <a:ext cx="56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</a:t>
            </a:r>
            <a:r>
              <a:rPr lang="ru-RU" sz="1200" b="1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ЦАОПы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проведения диагностических исследований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4831DB8-699B-4435-8448-AA45A11D3C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712767">
            <a:off x="1329183" y="4591993"/>
            <a:ext cx="237788" cy="248241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DB687046-FD6E-47EB-B083-8E43630E27BE}"/>
              </a:ext>
            </a:extLst>
          </p:cNvPr>
          <p:cNvSpPr/>
          <p:nvPr/>
        </p:nvSpPr>
        <p:spPr>
          <a:xfrm>
            <a:off x="1787171" y="3665143"/>
            <a:ext cx="2374188" cy="2909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781836F-15A1-4289-807E-3FCADCD1A806}"/>
              </a:ext>
            </a:extLst>
          </p:cNvPr>
          <p:cNvSpPr txBox="1"/>
          <p:nvPr/>
        </p:nvSpPr>
        <p:spPr>
          <a:xfrm>
            <a:off x="2003177" y="3651164"/>
            <a:ext cx="199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их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4F62B22-2EF9-47FB-B9E0-240DC2331C6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7E903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C676C5F-0B1B-425C-9092-C94600A9323F}"/>
              </a:ext>
            </a:extLst>
          </p:cNvPr>
          <p:cNvSpPr txBox="1"/>
          <p:nvPr/>
        </p:nvSpPr>
        <p:spPr>
          <a:xfrm>
            <a:off x="1452441" y="5639530"/>
            <a:ext cx="331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Созданы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сервисы индивидуального сопровождения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психологической помощи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C0A20A7-61BE-4F95-B226-A0A6805F30F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62322" y="5682579"/>
            <a:ext cx="237788" cy="248241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015BA52-25C7-4D41-BBB6-9328C7061998}"/>
              </a:ext>
            </a:extLst>
          </p:cNvPr>
          <p:cNvSpPr txBox="1"/>
          <p:nvPr/>
        </p:nvSpPr>
        <p:spPr>
          <a:xfrm>
            <a:off x="5478252" y="5655117"/>
            <a:ext cx="331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Разработаны «клиентские пути»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четкие регламенты и алгоритмы действий при обнаружении ЗНО у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AEC7D968-F080-410E-B99C-3702744E353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088133" y="5698166"/>
            <a:ext cx="237788" cy="248241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9C7227E-49F3-4B53-A2CF-5D87F0846807}"/>
              </a:ext>
            </a:extLst>
          </p:cNvPr>
          <p:cNvSpPr txBox="1"/>
          <p:nvPr/>
        </p:nvSpPr>
        <p:spPr>
          <a:xfrm>
            <a:off x="9493162" y="5661846"/>
            <a:ext cx="251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рейтинг онкологических стационаров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Москвы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B9085103-CD22-4EEB-8AAC-85BBB2C09BD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9103043" y="5704895"/>
            <a:ext cx="237788" cy="24824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EB2F2376-862E-44CE-AF07-D20B4AC8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Шестиугольник 89">
            <a:extLst>
              <a:ext uri="{FF2B5EF4-FFF2-40B4-BE49-F238E27FC236}">
                <a16:creationId xmlns:a16="http://schemas.microsoft.com/office/drawing/2014/main" xmlns="" id="{1FCB9ECE-8C61-496A-9E1A-8553A2118E4B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B4ED742D-CE69-4280-AF24-0F536262D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xmlns="" id="{BF7DAB32-BCB7-4CCC-9B71-9D0DB2F2611F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4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err="1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D7335790-EE54-433E-9C0F-68A8DF4C641C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0638A2F-FFF3-412E-A891-219CB7A03820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4E69642-94F4-416E-9913-3C13CB300B32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48A76A9-38C0-4D97-8AD8-B7950D449CD5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62D10095-28EA-48F4-8026-7053846514B0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9B24140-BE55-4856-84D5-301CB22AA139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BA9102-3D5F-4295-B4C9-202F694FFC09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AD9543-56A5-43B7-B167-98828937FBAA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A4B85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A4B85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06AF60F-7AA3-4EB4-B2E5-A6BE988C6879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4A7C4D-5857-4363-B277-C2395EC6A08D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E2872E-8E6A-494D-A649-550821BF6831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B9D70D-9468-4BAE-BA39-EE9CF1074205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0389972-1E1E-4EB0-AB0E-2210D10FF509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AE5F404-C885-40C1-9993-1B00DA2BD8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094BFC3-D678-46DA-894B-69B524312180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C6B393B-919E-4B94-80E9-8070AE687A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3FAA50A-3AC8-446D-9103-6604AEEE8FF2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C75C1B2-566B-470D-8B14-6FF0F81123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9B1FC7F-0562-4DF9-A4DB-2C4D2F2BA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9465" y="2680919"/>
            <a:ext cx="3996110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Шестиугольник 63">
            <a:extLst>
              <a:ext uri="{FF2B5EF4-FFF2-40B4-BE49-F238E27FC236}">
                <a16:creationId xmlns:a16="http://schemas.microsoft.com/office/drawing/2014/main" xmlns="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:a16="http://schemas.microsoft.com/office/drawing/2014/main" xmlns="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045167-84B3-45A8-91F3-CAFC1943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CCC19-E5A2-8413-7656-8AEC3744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highlight>
                <a:srgbClr val="8EA244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5FE30F-2C37-4B62-8BEF-9EBB78D6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71" y="1690686"/>
            <a:ext cx="8968530" cy="44862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обслуживаемого детского населения по переписи на 01.10.2023 от 0 до 18 лет – 17078 детей (2022 год- 16811),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детей до года – 609 (2022 год- 614);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0 до 4 лет- 3860 (2022 год- 4218);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5 до 9 лет- 5234 (2022 год- 5102);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10 до 14 лет- 5323 (2022 год- 4820);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подростков-2661 (2022 год- 2671).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Организованное детство- 14923, неорганизованное – 2155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Плановая мощность поликлиники -320 посещений в смену, фактическая за 2023 год – 525  (164%)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4C0DF7-41F7-5DED-A14A-6566436147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953803" y="653587"/>
            <a:ext cx="336318" cy="35110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71" y="1292002"/>
            <a:ext cx="99980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751D7E-8046-77BB-B606-21538C71A3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13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CCC19-E5A2-8413-7656-8AEC3744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Новорожденные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highlight>
                <a:srgbClr val="8EA244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5FE30F-2C37-4B62-8BEF-9EBB78D6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099" y="1664929"/>
            <a:ext cx="8968530" cy="44862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2023 году родилось и поступило под наблюдение поликлиники  609 детей.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Всем детям проведено обследование на выявление нарушения слуха (тест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отоакустической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эмиссии), из них в поликлинике – 12 детям ( 1,9%).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Обследовано на наследственную патологию 609 детей, из них в поликлинике – 285 новорожденных (46,7%), патологии не выявлено.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 протяжении 2-х последних лет % детей на грудном вскармливании находится на уровне 44-46%.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 первом месте  в структуре заболеваемости детей 1- года жизни – болезни органов дыхания, второе место занимают болезни глаз, на третьем месте - болезни органов пищеварения.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59099" y="1249251"/>
            <a:ext cx="9994005" cy="25757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56D438-BCFB-5CD6-CA9B-75FE213EE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62" y="0"/>
            <a:ext cx="12198461" cy="68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9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8CCC19-E5A2-8413-7656-8AEC3744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Дети- инвалиды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highlight>
                  <a:srgbClr val="8EA244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highlight>
                <a:srgbClr val="8EA244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5FE30F-2C37-4B62-8BEF-9EBB78D6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8968530" cy="44862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детей, имеющих инвалидность-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   (260 в 2022 году),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составляет 1,6 % от прикрепленного населения.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Среди детей-инвалидов лежачих -7, что составляет 2,4 % от общего числа детей-инвалидов, колясочников -16 (5,5%).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Впервые в 2023 году было признано инвалидами 81 ребенок (2022 г.-28).  Основной причиной, приводящей к инвалидизации детей, являются врожденные аномалии, на 2-ом месте - заболевания нервной системы, на 3-м месте – болезни эндокринной системы, на 4 месте – болезни костно- мышечной системы и новообразования.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 детям - инвалидам проведен профилактический осмотр, лежачим и колясочникам- на дому.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31" y="1135174"/>
            <a:ext cx="99980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12A75F-FB4C-937F-8F8B-7A13AA262A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59" y="0"/>
            <a:ext cx="12198459" cy="68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9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EA471-485D-1A69-AD6B-49536716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70828" cy="1325563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 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Укомплектованность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885A95A-FD74-7947-BB08-0D546EA1E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20082"/>
              </p:ext>
            </p:extLst>
          </p:nvPr>
        </p:nvGraphicFramePr>
        <p:xfrm>
          <a:off x="1350628" y="1971412"/>
          <a:ext cx="9404058" cy="341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9710">
                  <a:extLst>
                    <a:ext uri="{9D8B030D-6E8A-4147-A177-3AD203B41FA5}">
                      <a16:colId xmlns:a16="http://schemas.microsoft.com/office/drawing/2014/main" xmlns="" val="20783273"/>
                    </a:ext>
                  </a:extLst>
                </a:gridCol>
                <a:gridCol w="1679063">
                  <a:extLst>
                    <a:ext uri="{9D8B030D-6E8A-4147-A177-3AD203B41FA5}">
                      <a16:colId xmlns:a16="http://schemas.microsoft.com/office/drawing/2014/main" xmlns="" val="3648513813"/>
                    </a:ext>
                  </a:extLst>
                </a:gridCol>
                <a:gridCol w="1679063">
                  <a:extLst>
                    <a:ext uri="{9D8B030D-6E8A-4147-A177-3AD203B41FA5}">
                      <a16:colId xmlns:a16="http://schemas.microsoft.com/office/drawing/2014/main" xmlns="" val="1806367922"/>
                    </a:ext>
                  </a:extLst>
                </a:gridCol>
                <a:gridCol w="1420745">
                  <a:extLst>
                    <a:ext uri="{9D8B030D-6E8A-4147-A177-3AD203B41FA5}">
                      <a16:colId xmlns:a16="http://schemas.microsoft.com/office/drawing/2014/main" xmlns="" val="1049229391"/>
                    </a:ext>
                  </a:extLst>
                </a:gridCol>
                <a:gridCol w="1420745">
                  <a:extLst>
                    <a:ext uri="{9D8B030D-6E8A-4147-A177-3AD203B41FA5}">
                      <a16:colId xmlns:a16="http://schemas.microsoft.com/office/drawing/2014/main" xmlns="" val="500803499"/>
                    </a:ext>
                  </a:extLst>
                </a:gridCol>
                <a:gridCol w="1444732">
                  <a:extLst>
                    <a:ext uri="{9D8B030D-6E8A-4147-A177-3AD203B41FA5}">
                      <a16:colId xmlns:a16="http://schemas.microsoft.com/office/drawing/2014/main" xmlns="" val="1375288489"/>
                    </a:ext>
                  </a:extLst>
                </a:gridCol>
              </a:tblGrid>
              <a:tr h="2660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должности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г.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г.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числа занятых должностей</a:t>
                      </a: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769804"/>
                  </a:ext>
                </a:extLst>
              </a:tr>
              <a:tr h="93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штатных должностей в целом по учреждению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занятых должностей в целом по учреждению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должностей в целом по учреждению штатных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занятых должностей в целом по учреждению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074110"/>
                  </a:ext>
                </a:extLst>
              </a:tr>
              <a:tr h="354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216,75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182,25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183,25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+0,5 %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813081"/>
                  </a:ext>
                </a:extLst>
              </a:tr>
              <a:tr h="811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медицинский персонал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237,25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177,75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293362"/>
                  </a:ext>
                </a:extLst>
              </a:tr>
              <a:tr h="286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должностей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589,25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535,25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-8,4 %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349526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1498064"/>
            <a:ext cx="99980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9ED5AE-0FBE-D2F0-561C-A1176BED9B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59" y="0"/>
            <a:ext cx="12198459" cy="68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7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985" y="1682792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EA471-485D-1A69-AD6B-49536716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30593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Укомплектованность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45831C3-0204-4E81-0501-86BBD2C3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6761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191 врачей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(2,6%) имеют высшую квалификационную категорию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173 сотрудников со средним медицинским образованием,  высшую квалификационную категорию имеет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(1,2%)  человек,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0,6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%) – вторую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сотрудников являются кандидатами наук.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 врача имеют звание « Московский врач»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25" y="1176092"/>
            <a:ext cx="99980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A6DC9-7AA3-6490-13C6-1B6E3DA9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36" y="2878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Мощность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F6B6A8-6114-43DC-C512-87ABB780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7" y="1915695"/>
            <a:ext cx="7223975" cy="241160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Плановая мощность поликлиники </a:t>
            </a:r>
            <a:r>
              <a:rPr lang="ru-RU" dirty="0"/>
              <a:t>составляет  320 посещений в смену, </a:t>
            </a:r>
            <a:r>
              <a:rPr lang="ru-RU" b="1" dirty="0"/>
              <a:t>фактическая мощность </a:t>
            </a:r>
            <a:r>
              <a:rPr lang="ru-RU" dirty="0"/>
              <a:t>за 2023 год составила 525- 164 %. </a:t>
            </a:r>
          </a:p>
          <a:p>
            <a:r>
              <a:rPr lang="ru-RU" dirty="0"/>
              <a:t>Поликлиника  обслуживает  12 школ, 20 детских садов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01" y="1176091"/>
            <a:ext cx="10273495" cy="1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DE30BA-FE5D-4B68-9904-3977C3F7C1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14" y="1915695"/>
            <a:ext cx="3613482" cy="24116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01" y="5063364"/>
            <a:ext cx="10273495" cy="1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C84B2A-FC79-EB63-F760-F9C722CCE6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460" cy="68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Профилактическая работа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430090"/>
              </p:ext>
            </p:extLst>
          </p:nvPr>
        </p:nvGraphicFramePr>
        <p:xfrm>
          <a:off x="953035" y="1867437"/>
          <a:ext cx="8654604" cy="2368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7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3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5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759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Контингенты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Подлежало осмотрам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Осмотрено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Подлежало осмотрам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Осмотрено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2023 г.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2023г.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2022 г.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2022г.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детей в возрасте 0-17 лет включительно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Профилактические осмотры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17078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17078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16811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16811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16" y="1407911"/>
            <a:ext cx="102727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6116" y="4493378"/>
            <a:ext cx="10950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100 % прикрепленного детского населения в 2022 году прошли медицинские осмотры в объемах, предусмотренных приказом МЗ РФ № 514 н от 10 августа 2017 года «О порядке проведения медицинских осмотров несовершеннолетних».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6E408F-536D-114B-B847-E983F324EC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60" y="0"/>
            <a:ext cx="12198459" cy="68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05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Кабинет здорового ребенка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27" y="1339403"/>
            <a:ext cx="10516673" cy="48375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Проведено занятий с  молодыми родителями- 168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профилактических прививок-36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Докорм, прикорм, правила введения-24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новорожденным ребенком в домашних условиях.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Первые уроки раннего развития малыша. Массаж и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закаливание      новорожденного- 24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Рахит как наиболее значимая и частая патология у детей раннего возраста. Профилактика рахита-24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 к кормлению ребенка грудью. Рациональное питание кормящей матери-24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прививки – их значение- 36</a:t>
            </a: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25" y="1171216"/>
            <a:ext cx="10363647" cy="13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74B810-7D0E-49A6-81DE-7DB030ACCB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348" y="1739757"/>
            <a:ext cx="2701424" cy="19561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7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Заболеваемость</a:t>
            </a:r>
          </a:p>
        </p:txBody>
      </p:sp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xmlns="" id="{DBACA4DA-E675-4E61-9E67-BE20A6FDB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8494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16" y="1407911"/>
            <a:ext cx="102727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55B65C-2182-3F66-13FE-96F6ED7BC5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0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Заболеваемость детей 0-14 лет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16" y="1407911"/>
            <a:ext cx="102727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62444" y="1653007"/>
            <a:ext cx="9945466" cy="4625360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09998442"/>
              </p:ext>
            </p:extLst>
          </p:nvPr>
        </p:nvGraphicFramePr>
        <p:xfrm>
          <a:off x="1242881" y="2508308"/>
          <a:ext cx="9282551" cy="365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459675" y="1959406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</a:t>
            </a:r>
          </a:p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Органов дыхани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75338" y="1959405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глаза и его придаточного аппарата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98769" y="1959406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костно- мышечной системы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78769" y="1959406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нервной системы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778648" y="1967246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пищеварительной 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C82780-41CC-FC09-6B6B-E742157B46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14"/>
            <a:ext cx="12249150" cy="68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91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Заболеваемость детей 15-17 лет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16" y="1407911"/>
            <a:ext cx="102727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46116" y="1620351"/>
            <a:ext cx="9945466" cy="4625360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06401843"/>
              </p:ext>
            </p:extLst>
          </p:nvPr>
        </p:nvGraphicFramePr>
        <p:xfrm>
          <a:off x="1242881" y="2854554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459675" y="1959406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</a:t>
            </a:r>
          </a:p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Органов дыхани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75338" y="1959405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глаза и его придаточного аппарата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98769" y="1959406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костно- мышечной системы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78769" y="1959406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нервной системы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778648" y="1967246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Болезни пищеварительной 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97A957-8FC5-6864-7F55-CACBB783AB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1710" y="763808"/>
            <a:ext cx="10834117" cy="60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16" y="37800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16" y="1722593"/>
            <a:ext cx="10394156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УЗИ</a:t>
            </a:r>
          </a:p>
          <a:p>
            <a:r>
              <a:rPr lang="ru-RU" dirty="0"/>
              <a:t>ЭКГ, ЭХО КГ, СМАД</a:t>
            </a:r>
          </a:p>
          <a:p>
            <a:r>
              <a:rPr lang="ru-RU" dirty="0"/>
              <a:t>ЭЭГ, ЭНМГ</a:t>
            </a:r>
          </a:p>
          <a:p>
            <a:r>
              <a:rPr lang="ru-RU" dirty="0" err="1"/>
              <a:t>Аудиологическое</a:t>
            </a:r>
            <a:r>
              <a:rPr lang="ru-RU" dirty="0"/>
              <a:t> обследование</a:t>
            </a:r>
          </a:p>
          <a:p>
            <a:r>
              <a:rPr lang="ru-RU" dirty="0" err="1"/>
              <a:t>Холтеровское</a:t>
            </a:r>
            <a:r>
              <a:rPr lang="ru-RU" dirty="0"/>
              <a:t> </a:t>
            </a:r>
            <a:r>
              <a:rPr lang="ru-RU" dirty="0" err="1"/>
              <a:t>мониторирование</a:t>
            </a:r>
            <a:endParaRPr lang="ru-RU" dirty="0"/>
          </a:p>
          <a:p>
            <a:r>
              <a:rPr lang="ru-RU" dirty="0"/>
              <a:t>Рентгенологические исследования</a:t>
            </a:r>
          </a:p>
          <a:p>
            <a:r>
              <a:rPr lang="ru-RU" dirty="0"/>
              <a:t>Лабораторная диагностика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B87AD6-6D87-475C-9378-030C24D5E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056276" y="1601417"/>
            <a:ext cx="3672408" cy="34996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16" y="1345350"/>
            <a:ext cx="102727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4BA3E1-056A-4897-B47D-CCB397799A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262" y="6076544"/>
            <a:ext cx="1836420" cy="7814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Работа с обращениями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69380"/>
              </p:ext>
            </p:extLst>
          </p:nvPr>
        </p:nvGraphicFramePr>
        <p:xfrm>
          <a:off x="1030311" y="1867433"/>
          <a:ext cx="9401576" cy="3696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8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1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2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5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7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Справочно-информационного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Предложения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Жалобы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Благодарности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16" y="1345350"/>
            <a:ext cx="102727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682" y="653142"/>
            <a:ext cx="11037317" cy="62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                 Спасибо за внимание!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8932" y="53213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16" y="1345350"/>
            <a:ext cx="9933501" cy="12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blob:https://web.telegram.org/a77391ec-c493-4a0c-9ad8-2e36faf2e4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.telegram.org/a77391ec-c493-4a0c-9ad8-2e36faf2e4d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blob:https://web.telegram.org/23097b43-62fb-47cb-b532-7f88dfe7ebd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 descr="blob:https://web.telegram.org/41863a23-dd78-4fae-b86a-a5288271d80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FFDD9196-6761-A3A0-26B6-AC33E6569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23" y="1908700"/>
            <a:ext cx="6529556" cy="4351337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1A70E03-384D-2B26-816F-49C6B2B8DC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F27565BC-2C29-44BF-A288-EA84C2B853D8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1E16EEE-E3CE-4A57-9B71-BF45466E6484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8FB64857-6117-4F05-AF5A-44B947E06C82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5E014938-763C-4730-9526-59369CE177F6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2D3C25C7-B5E8-469A-8D97-53929601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579CF63A-0F51-49BD-9807-9652578F45F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19EFE12-E99E-467D-A5A0-E91EF56FCBEE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1CD38B2-8685-4AFB-8631-2766555E8C01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2E0C2F9-9FDD-4889-9BCE-0DD3B94EC90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0C7501D-FD08-4661-BFEB-7E282FA4F5C2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B5CDB88-2C93-4BB2-8897-3B57429F552A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896F0604-A6B3-4383-8621-1D4A06CD191E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574DA0E-533B-4581-B84D-EC28E673AC99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A80F8F5-FB6C-4352-B6C2-F56D39E57C5F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C8C735E-D119-4F89-8423-4FA4DEC4CA3E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88FB7C5E-4789-4223-AEEA-7FE9425C59E3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4095DC4-EDFB-482D-822B-04DE35B1C54C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F657D776-A84F-4A03-AB5A-43F469366D9E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A4B85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E5993BE-05DE-454E-A17A-2C22C41DBB0A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xmlns="" id="{3DF576EE-496E-493F-A2F9-2E4B74DDCFC4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7253D7B-230F-4CAC-BC66-5C36298D38A7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80F3304A-CC6D-4658-B06D-B30A5CC730CB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58698F08-E6B3-46FD-BF97-B3CA2D5CCD2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xmlns="" id="{9BFB71FE-6F1B-4DA9-8522-6619D4BD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noFill/>
          </p:spPr>
        </p:pic>
      </p:grp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xmlns="" id="{723E6EE8-2DBD-4E75-977D-27C0ACADFF2D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570D044-B891-4BBC-A9C8-2F47AE3F188B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19A60E0F-DDBD-4B01-ADFC-DB8D6D6EEE1C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055A8264-A0A3-4F9A-9DFF-F8F348B58552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D9E46B75-6AF1-4B5B-8939-2A2B3F033FE8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1968358D-0348-44E8-82C5-B95DC4D5DA46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B76E18A-FE1D-471E-B413-E4D2FC2E0FE9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Шестиугольник 127">
            <a:extLst>
              <a:ext uri="{FF2B5EF4-FFF2-40B4-BE49-F238E27FC236}">
                <a16:creationId xmlns:a16="http://schemas.microsoft.com/office/drawing/2014/main" xmlns="" id="{1D06B1D5-C488-4ED6-94E7-B404CAE63FFD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xmlns="" id="{209A02D0-9F4A-4E8D-B609-78BA3F85202D}"/>
              </a:ext>
            </a:extLst>
          </p:cNvPr>
          <p:cNvGrpSpPr/>
          <p:nvPr/>
        </p:nvGrpSpPr>
        <p:grpSpPr>
          <a:xfrm>
            <a:off x="3867078" y="5270253"/>
            <a:ext cx="584092" cy="591012"/>
            <a:chOff x="6217285" y="4406880"/>
            <a:chExt cx="584092" cy="591012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xmlns="" id="{216B7C27-31AA-4725-A822-BFCFB0D03A09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ECAF6815-FA08-44DA-AC01-C8684C83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xmlns="" id="{4DAC2E45-D4BB-4FED-9026-21C11C57D034}"/>
              </a:ext>
            </a:extLst>
          </p:cNvPr>
          <p:cNvGrpSpPr/>
          <p:nvPr/>
        </p:nvGrpSpPr>
        <p:grpSpPr>
          <a:xfrm>
            <a:off x="6361680" y="5231697"/>
            <a:ext cx="574110" cy="615104"/>
            <a:chOff x="8517273" y="4402955"/>
            <a:chExt cx="574110" cy="615104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xmlns="" id="{2A09274D-E77A-4D71-ABC8-EDE99741B858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9A97B34A-DCE1-4E16-84D4-97D5B034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5D578C46-A77D-4F30-835D-511DEB6E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526" y="2031020"/>
            <a:ext cx="3329766" cy="2870486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766" h="2870486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D6A4D14-7884-4755-A828-67922DA3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Шестиугольник 124">
            <a:extLst>
              <a:ext uri="{FF2B5EF4-FFF2-40B4-BE49-F238E27FC236}">
                <a16:creationId xmlns:a16="http://schemas.microsoft.com/office/drawing/2014/main" xmlns="" id="{0AE4BE62-F311-47B3-B983-4846441BD192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65DCD497-84F7-4DC3-92B2-3E2FA1CD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19445" cy="12060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Капитальный ремонт ГБУЗ ДГП №110 ДЗМ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372" y="1455313"/>
            <a:ext cx="5845462" cy="2500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11.07.2022 стартовал капитальный ремонт головного здания ГБУЗ ДГП №110 ДЗМ на ул. Декабристов, д. 39, которое будет отремонтировано по Новому московскому стандарту поликлиник.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684753" y="532464"/>
            <a:ext cx="336318" cy="35110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22451" y="1071866"/>
            <a:ext cx="936230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748" y="1300443"/>
            <a:ext cx="3573959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674" y="3859377"/>
            <a:ext cx="4144088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50" y="3955469"/>
            <a:ext cx="3416556" cy="256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EEF879-7D79-F690-126E-0CB721FB8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89E22-9860-0F28-CC1B-8188179C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619445" cy="12060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Капитальный ремонт ГБУЗ ДГП №110 ДЗМ</a:t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                             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68D784-DF84-6A26-60B5-610C56A0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12" y="1144061"/>
            <a:ext cx="5845462" cy="2500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После капитального ремонта головное здание введено в эксплуатацию в сентябре 2023 года, а здание пристройки, в котором расположен травматологический пункт – 25 декабря 2023 года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E5008C-9AA9-9D21-5E56-657BB9A0DF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684753" y="532464"/>
            <a:ext cx="336318" cy="35110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42D4FA0-23D9-6C80-3FE7-3FD7A9A66C40}"/>
              </a:ext>
            </a:extLst>
          </p:cNvPr>
          <p:cNvCxnSpPr/>
          <p:nvPr/>
        </p:nvCxnSpPr>
        <p:spPr>
          <a:xfrm>
            <a:off x="622451" y="1071866"/>
            <a:ext cx="936230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5B5856-031C-A607-698D-CB48F1551D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625" y="2646726"/>
            <a:ext cx="3933877" cy="26215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5278F6-A056-62EE-A11E-A2DA9C2266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166" y="3531854"/>
            <a:ext cx="3956438" cy="31415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810EE2-07E0-42EA-9482-50C10DF0D4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19445" cy="12060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Строительство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372" y="1481072"/>
            <a:ext cx="8807603" cy="1365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20 февраля 2023 года открылось новое здание ГБУЗ ДГП №110 ДЗМ филиала №2 по адресу </a:t>
            </a:r>
          </a:p>
          <a:p>
            <a:pPr marL="0" indent="0">
              <a:buNone/>
            </a:pPr>
            <a:r>
              <a:rPr lang="ru-RU" dirty="0"/>
              <a:t>Москва, ул. Полярная дом 11.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684753" y="759384"/>
            <a:ext cx="336318" cy="35110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8362" y="1329443"/>
            <a:ext cx="936230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763" y="2982488"/>
            <a:ext cx="4647963" cy="348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59" y="2982487"/>
            <a:ext cx="4643609" cy="348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CAEC96-0CAD-5C44-5EF0-FF0DA7367E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2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19445" cy="12060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Строительство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372" y="1481071"/>
            <a:ext cx="4982577" cy="45848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Маленькие пациенты районов Южное и Северное Медведково теперь получают медицинскую помощь в современном здании, построенном и оформленном в соответствии с новым стандартом московских поликлиник.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684752" y="759384"/>
            <a:ext cx="336318" cy="35110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8362" y="1329443"/>
            <a:ext cx="100798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7A33DF51-F93F-6A9F-0524-A4F60322B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005743" cy="40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5205307-8BA9-4CAD-CCCB-D24A8B1043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22" y="1526179"/>
            <a:ext cx="3438612" cy="4584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307418-DDAA-183B-8DAF-801A5752BE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5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19445" cy="12060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Строительство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008" y="1571224"/>
            <a:ext cx="7221038" cy="722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684752" y="759384"/>
            <a:ext cx="336318" cy="35110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8362" y="1329443"/>
            <a:ext cx="100798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8C9A45-C710-66B6-41B3-285DB359F307}"/>
              </a:ext>
            </a:extLst>
          </p:cNvPr>
          <p:cNvSpPr txBox="1"/>
          <p:nvPr/>
        </p:nvSpPr>
        <p:spPr>
          <a:xfrm>
            <a:off x="738362" y="1720718"/>
            <a:ext cx="1015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Поликлиника оснащена новейшим оборудованием согласно Московскому стандарту</a:t>
            </a:r>
            <a:endParaRPr lang="ru-RU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EA020C2-6C11-674E-6A76-EA1C27EB0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148" y="2576575"/>
            <a:ext cx="4174585" cy="3130939"/>
          </a:xfrm>
          <a:prstGeom prst="rect">
            <a:avLst/>
          </a:prstGeom>
        </p:spPr>
      </p:pic>
      <p:sp>
        <p:nvSpPr>
          <p:cNvPr id="21" name="AutoShape 2">
            <a:extLst>
              <a:ext uri="{FF2B5EF4-FFF2-40B4-BE49-F238E27FC236}">
                <a16:creationId xmlns:a16="http://schemas.microsoft.com/office/drawing/2014/main" xmlns="" id="{6141A591-9068-6EA5-8409-05F0B43DC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EE80F42-4482-6264-F140-185440BCCB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4" y="2685034"/>
            <a:ext cx="3992412" cy="299430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46B07C5-0E5C-AC5E-B876-C872F940D2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313" y="2293761"/>
            <a:ext cx="2988578" cy="39847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A6EE81B-0265-6254-8929-94F7C687DF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19445" cy="1206098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</a:t>
            </a:r>
            <a:br>
              <a:rPr lang="ru-RU" dirty="0"/>
            </a:br>
            <a:r>
              <a:rPr lang="ru-RU" dirty="0"/>
              <a:t>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Строительство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008" y="1571224"/>
            <a:ext cx="7221038" cy="722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7712767">
            <a:off x="684752" y="759384"/>
            <a:ext cx="336318" cy="35110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8362" y="1329443"/>
            <a:ext cx="100798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8C9A45-C710-66B6-41B3-285DB359F307}"/>
              </a:ext>
            </a:extLst>
          </p:cNvPr>
          <p:cNvSpPr txBox="1"/>
          <p:nvPr/>
        </p:nvSpPr>
        <p:spPr>
          <a:xfrm>
            <a:off x="838200" y="1738811"/>
            <a:ext cx="1015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последнему слову техники оборудован кабинет охраны зрения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BE36D5-16D8-83AF-8E4A-2C0B95C22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6" y="2275730"/>
            <a:ext cx="3747500" cy="28106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134DD3-9BBB-977A-24B4-221FB9D818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310" y="2239544"/>
            <a:ext cx="2993996" cy="39919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2B79E92-4E65-0073-6174-6996C5ADEB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539" y="2239544"/>
            <a:ext cx="3960025" cy="29700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CE8B1F-79FC-6512-933A-94A8EFB81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3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1191</TotalTime>
  <Words>1249</Words>
  <Application>Microsoft Office PowerPoint</Application>
  <PresentationFormat>Произвольный</PresentationFormat>
  <Paragraphs>282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          Капитальный ремонт ГБУЗ ДГП №110 ДЗМ                                                  </vt:lpstr>
      <vt:lpstr>          Капитальный ремонт ГБУЗ ДГП №110 ДЗМ                                                  </vt:lpstr>
      <vt:lpstr>          Строительство                                                </vt:lpstr>
      <vt:lpstr>          Строительство                                                </vt:lpstr>
      <vt:lpstr>          Строительство                                                </vt:lpstr>
      <vt:lpstr>          Строительство                                                </vt:lpstr>
      <vt:lpstr>          Строительство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Основные показатели </vt:lpstr>
      <vt:lpstr>   Новорожденные </vt:lpstr>
      <vt:lpstr>   Дети- инвалиды                                                                                                                     </vt:lpstr>
      <vt:lpstr>     Укомплектованность  </vt:lpstr>
      <vt:lpstr>Укомплектованность  </vt:lpstr>
      <vt:lpstr> Мощность </vt:lpstr>
      <vt:lpstr>Профилактическая работа</vt:lpstr>
      <vt:lpstr>Кабинет здорового ребенка </vt:lpstr>
      <vt:lpstr>Заболеваемость</vt:lpstr>
      <vt:lpstr>Заболеваемость детей 0-14 лет</vt:lpstr>
      <vt:lpstr>Заболеваемость детей 15-17 лет</vt:lpstr>
      <vt:lpstr>Диагностика</vt:lpstr>
      <vt:lpstr>Работа с обращениями</vt:lpstr>
      <vt:lpstr>     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Таня</cp:lastModifiedBy>
  <cp:revision>108</cp:revision>
  <cp:lastPrinted>2024-02-14T07:52:45Z</cp:lastPrinted>
  <dcterms:created xsi:type="dcterms:W3CDTF">2023-01-19T14:16:43Z</dcterms:created>
  <dcterms:modified xsi:type="dcterms:W3CDTF">2024-02-16T09:54:47Z</dcterms:modified>
</cp:coreProperties>
</file>