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0" r:id="rId5"/>
    <p:sldId id="262" r:id="rId6"/>
    <p:sldId id="263" r:id="rId7"/>
    <p:sldId id="265" r:id="rId8"/>
    <p:sldId id="264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B856"/>
    <a:srgbClr val="FDDD51"/>
    <a:srgbClr val="7E903C"/>
    <a:srgbClr val="1B2E51"/>
    <a:srgbClr val="8EA244"/>
    <a:srgbClr val="93A846"/>
    <a:srgbClr val="4694DA"/>
    <a:srgbClr val="48BDD7"/>
    <a:srgbClr val="BDE7F1"/>
    <a:srgbClr val="47B1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30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41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740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66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5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0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1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02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53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62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51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39.jpeg"/><Relationship Id="rId4" Type="http://schemas.openxmlformats.org/officeDocument/2006/relationships/image" Target="../media/image6.sv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1.jpeg"/><Relationship Id="rId5" Type="http://schemas.openxmlformats.org/officeDocument/2006/relationships/image" Target="../media/image6.sv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44.jpeg"/><Relationship Id="rId4" Type="http://schemas.openxmlformats.org/officeDocument/2006/relationships/image" Target="../media/image11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6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jpeg"/><Relationship Id="rId5" Type="http://schemas.openxmlformats.org/officeDocument/2006/relationships/image" Target="../media/image6.svg"/><Relationship Id="rId10" Type="http://schemas.openxmlformats.org/officeDocument/2006/relationships/image" Target="../media/image7.jpe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30.jpeg"/><Relationship Id="rId4" Type="http://schemas.openxmlformats.org/officeDocument/2006/relationships/image" Target="../media/image11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3.jpeg"/><Relationship Id="rId5" Type="http://schemas.openxmlformats.org/officeDocument/2006/relationships/image" Target="../media/image6.svg"/><Relationship Id="rId10" Type="http://schemas.openxmlformats.org/officeDocument/2006/relationships/image" Target="../media/image32.jpe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35.jpeg"/><Relationship Id="rId4" Type="http://schemas.openxmlformats.org/officeDocument/2006/relationships/image" Target="../media/image11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37.jpe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AD91B-A512-426B-9EA2-ED3C3DA4B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91E6E3-7B20-4FC2-85E7-3557771F3665}"/>
              </a:ext>
            </a:extLst>
          </p:cNvPr>
          <p:cNvSpPr txBox="1"/>
          <p:nvPr/>
        </p:nvSpPr>
        <p:spPr>
          <a:xfrm>
            <a:off x="755116" y="2562100"/>
            <a:ext cx="2574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755116" y="3429000"/>
            <a:ext cx="6502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за 2022 г. 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«ДГП № 11 ДЗМ»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4388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Показатели здоровья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F4DD5880-D3BC-4CE9-804A-ADE0AD6D3266}"/>
              </a:ext>
            </a:extLst>
          </p:cNvPr>
          <p:cNvSpPr/>
          <p:nvPr/>
        </p:nvSpPr>
        <p:spPr>
          <a:xfrm>
            <a:off x="815652" y="5472270"/>
            <a:ext cx="9839019" cy="126000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Наибольшую долю общей заболеваемости среди детей 0-17 лет как в 2022 году, так и в 2021 году занимают </a:t>
            </a:r>
            <a:r>
              <a:rPr lang="ru-RU" sz="1200" b="1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органов дыхания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Динамика этого показателя у детей и подростков положительная (снижение на 3,7 и 0,5% соответственно). В 2022 г. зарегистрировано 443 случая заболевания новой коронавирусной инфекцией (</a:t>
            </a:r>
            <a:r>
              <a:rPr lang="en-US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COVID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-19) у несовершеннолетних 0-14 лет, и 637 у подростков 15-17 лет. Все случаи клинически и лабораторно подтверждены. Дети и подростки взяты на диспансерное динамическое наблюдение врачами-педиатрами. </a:t>
            </a:r>
          </a:p>
        </p:txBody>
      </p:sp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xmlns="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9063DE1-88EC-281D-5D11-300C67BCDE5A}"/>
              </a:ext>
            </a:extLst>
          </p:cNvPr>
          <p:cNvSpPr/>
          <p:nvPr/>
        </p:nvSpPr>
        <p:spPr>
          <a:xfrm>
            <a:off x="7232728" y="1090101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3E9E441-4ED1-B46E-5178-59E74483EF2A}"/>
              </a:ext>
            </a:extLst>
          </p:cNvPr>
          <p:cNvSpPr/>
          <p:nvPr/>
        </p:nvSpPr>
        <p:spPr>
          <a:xfrm>
            <a:off x="853933" y="1090101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654AE6D-E3F8-06A1-5A5A-A10E0630E515}"/>
              </a:ext>
            </a:extLst>
          </p:cNvPr>
          <p:cNvSpPr/>
          <p:nvPr/>
        </p:nvSpPr>
        <p:spPr>
          <a:xfrm>
            <a:off x="1194340" y="1138105"/>
            <a:ext cx="302400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CD49770-873C-7009-36FE-CD1D8DECC94C}"/>
              </a:ext>
            </a:extLst>
          </p:cNvPr>
          <p:cNvSpPr/>
          <p:nvPr/>
        </p:nvSpPr>
        <p:spPr>
          <a:xfrm>
            <a:off x="7450840" y="1125419"/>
            <a:ext cx="302400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Подростки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93CBEBA-E4A6-CA1A-1E29-39E89A759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1207392" y="1651064"/>
            <a:ext cx="237788" cy="248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983ABE-7721-1642-1E35-597C31DB2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1244372" y="2356543"/>
            <a:ext cx="237788" cy="2482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8F5B8EC-25CF-08BC-0523-A8B65C2AB3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1264577" y="2914143"/>
            <a:ext cx="237788" cy="2482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E668702-3DDC-9282-DA5E-BAD075922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1238388" y="3535176"/>
            <a:ext cx="237788" cy="2482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2E94B74-9D6D-7E48-6772-B8282D770A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7318239" y="1630350"/>
            <a:ext cx="237788" cy="2482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1F9D8E-3CD2-FCD2-3BD8-F11E6C82C7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7307785" y="2244042"/>
            <a:ext cx="237788" cy="2482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18D400B-46A6-0CFB-4603-0687FC34ED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7331945" y="2946567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B3E34B5-12A8-AB02-CDA8-9A66B4D230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7321281" y="3531183"/>
            <a:ext cx="237788" cy="2482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550742-E384-B617-17CD-F4C77F69CCF2}"/>
              </a:ext>
            </a:extLst>
          </p:cNvPr>
          <p:cNvSpPr txBox="1"/>
          <p:nvPr/>
        </p:nvSpPr>
        <p:spPr>
          <a:xfrm>
            <a:off x="1534010" y="1602057"/>
            <a:ext cx="194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эндокринной системы, нарушение обмена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419111D7-458A-6702-8AA7-4D58B5E2B767}"/>
              </a:ext>
            </a:extLst>
          </p:cNvPr>
          <p:cNvSpPr/>
          <p:nvPr/>
        </p:nvSpPr>
        <p:spPr>
          <a:xfrm>
            <a:off x="3849945" y="1746301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413BC8-1695-54CD-96AA-C2FFC1F7C545}"/>
              </a:ext>
            </a:extLst>
          </p:cNvPr>
          <p:cNvSpPr txBox="1"/>
          <p:nvPr/>
        </p:nvSpPr>
        <p:spPr>
          <a:xfrm>
            <a:off x="1579098" y="2244330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органов пищеварения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A4C469B1-442F-1BB1-84F5-06453D1DA2EB}"/>
              </a:ext>
            </a:extLst>
          </p:cNvPr>
          <p:cNvSpPr/>
          <p:nvPr/>
        </p:nvSpPr>
        <p:spPr>
          <a:xfrm>
            <a:off x="3849945" y="2293521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221221-B076-BC1C-F4D7-48C39F529973}"/>
              </a:ext>
            </a:extLst>
          </p:cNvPr>
          <p:cNvSpPr txBox="1"/>
          <p:nvPr/>
        </p:nvSpPr>
        <p:spPr>
          <a:xfrm>
            <a:off x="1609119" y="2836734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Врожденные аномалии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D239A44C-134F-BE72-A0A2-D5E1DBF57869}"/>
              </a:ext>
            </a:extLst>
          </p:cNvPr>
          <p:cNvSpPr/>
          <p:nvPr/>
        </p:nvSpPr>
        <p:spPr>
          <a:xfrm>
            <a:off x="3859130" y="2908687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009FEF-8652-0BE6-489D-EB4CCCECB7C1}"/>
              </a:ext>
            </a:extLst>
          </p:cNvPr>
          <p:cNvSpPr txBox="1"/>
          <p:nvPr/>
        </p:nvSpPr>
        <p:spPr>
          <a:xfrm>
            <a:off x="1591617" y="3447613"/>
            <a:ext cx="194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Инфекционные и паразитарные болезни</a:t>
            </a:r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xmlns="" id="{726DCBF9-D114-BA90-C4E9-B7419351FDA2}"/>
              </a:ext>
            </a:extLst>
          </p:cNvPr>
          <p:cNvSpPr/>
          <p:nvPr/>
        </p:nvSpPr>
        <p:spPr>
          <a:xfrm>
            <a:off x="3866867" y="3498415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6D3D8C7-67CD-FAFE-A619-CCD9BA3E5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1261725" y="4220552"/>
            <a:ext cx="237788" cy="2482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8B0C73E-D9B4-4B8B-9852-0F8C7496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1242360" y="4868652"/>
            <a:ext cx="237788" cy="2482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57597D0-B39E-35BC-4A8B-326C78BA6CB3}"/>
              </a:ext>
            </a:extLst>
          </p:cNvPr>
          <p:cNvSpPr txBox="1"/>
          <p:nvPr/>
        </p:nvSpPr>
        <p:spPr>
          <a:xfrm>
            <a:off x="1591617" y="4740443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системы кровообращения</a:t>
            </a:r>
          </a:p>
        </p:txBody>
      </p:sp>
      <p:sp>
        <p:nvSpPr>
          <p:cNvPr id="29" name="Стрелка: вверх 28">
            <a:extLst>
              <a:ext uri="{FF2B5EF4-FFF2-40B4-BE49-F238E27FC236}">
                <a16:creationId xmlns:a16="http://schemas.microsoft.com/office/drawing/2014/main" xmlns="" id="{3B7DA266-488E-5883-DDFE-3430F921FFCC}"/>
              </a:ext>
            </a:extLst>
          </p:cNvPr>
          <p:cNvSpPr/>
          <p:nvPr/>
        </p:nvSpPr>
        <p:spPr>
          <a:xfrm>
            <a:off x="3859130" y="4157339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xmlns="" id="{BADC13F4-8560-35FE-CC37-9AF320845679}"/>
              </a:ext>
            </a:extLst>
          </p:cNvPr>
          <p:cNvSpPr/>
          <p:nvPr/>
        </p:nvSpPr>
        <p:spPr>
          <a:xfrm>
            <a:off x="3862086" y="4791076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093D76-40D2-97A3-2585-30BFBC4DCA7A}"/>
              </a:ext>
            </a:extLst>
          </p:cNvPr>
          <p:cNvSpPr txBox="1"/>
          <p:nvPr/>
        </p:nvSpPr>
        <p:spPr>
          <a:xfrm>
            <a:off x="1598730" y="4211997"/>
            <a:ext cx="2102254" cy="47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нервной системы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9DD8619-CE9E-9B2B-AE9C-421B6A42FF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7321280" y="4081117"/>
            <a:ext cx="237788" cy="2482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785ED64-EE33-EE92-43CA-C61AA2220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712767">
            <a:off x="7338278" y="4712372"/>
            <a:ext cx="237788" cy="24824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B708E52-A678-CBE7-D7E5-DFA14B6AD359}"/>
              </a:ext>
            </a:extLst>
          </p:cNvPr>
          <p:cNvSpPr txBox="1"/>
          <p:nvPr/>
        </p:nvSpPr>
        <p:spPr>
          <a:xfrm>
            <a:off x="7651014" y="4656879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системы кровообращения</a:t>
            </a: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xmlns="" id="{F31AFC5E-F2FF-C5BA-286F-C77D4F0AD53F}"/>
              </a:ext>
            </a:extLst>
          </p:cNvPr>
          <p:cNvSpPr/>
          <p:nvPr/>
        </p:nvSpPr>
        <p:spPr>
          <a:xfrm>
            <a:off x="10084173" y="4791076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xmlns="" id="{AFB06766-003B-30B6-3CF0-7DB14AD68659}"/>
              </a:ext>
            </a:extLst>
          </p:cNvPr>
          <p:cNvSpPr/>
          <p:nvPr/>
        </p:nvSpPr>
        <p:spPr>
          <a:xfrm>
            <a:off x="10001636" y="1629656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989720-B805-A360-5C6D-B0B3529D58BD}"/>
              </a:ext>
            </a:extLst>
          </p:cNvPr>
          <p:cNvSpPr txBox="1"/>
          <p:nvPr/>
        </p:nvSpPr>
        <p:spPr>
          <a:xfrm>
            <a:off x="7651014" y="1538492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костно-мышечной системы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1D16BD2-C412-BE84-7E1B-E96E2945E4C7}"/>
              </a:ext>
            </a:extLst>
          </p:cNvPr>
          <p:cNvSpPr txBox="1"/>
          <p:nvPr/>
        </p:nvSpPr>
        <p:spPr>
          <a:xfrm>
            <a:off x="7651884" y="2196600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органов пищеварения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B74DBF-A8E9-8807-F6AD-CB0A730EE2EB}"/>
              </a:ext>
            </a:extLst>
          </p:cNvPr>
          <p:cNvSpPr txBox="1"/>
          <p:nvPr/>
        </p:nvSpPr>
        <p:spPr>
          <a:xfrm>
            <a:off x="7651014" y="2836734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мочеполовой системы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1672565-BA7A-89EA-D1DA-67256706D899}"/>
              </a:ext>
            </a:extLst>
          </p:cNvPr>
          <p:cNvSpPr txBox="1"/>
          <p:nvPr/>
        </p:nvSpPr>
        <p:spPr>
          <a:xfrm>
            <a:off x="7656338" y="3464456"/>
            <a:ext cx="223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глаза и его придаточного аппарата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A791B0-7DE4-93C2-6EF3-F9C9ACF6B938}"/>
              </a:ext>
            </a:extLst>
          </p:cNvPr>
          <p:cNvSpPr txBox="1"/>
          <p:nvPr/>
        </p:nvSpPr>
        <p:spPr>
          <a:xfrm>
            <a:off x="7666778" y="4043448"/>
            <a:ext cx="19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нервной системы</a:t>
            </a: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xmlns="" id="{41C2791E-F5D3-A58F-19C4-D69C8B4CAB8E}"/>
              </a:ext>
            </a:extLst>
          </p:cNvPr>
          <p:cNvSpPr/>
          <p:nvPr/>
        </p:nvSpPr>
        <p:spPr>
          <a:xfrm>
            <a:off x="10001636" y="2249259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xmlns="" id="{A1DB6642-0F62-0A8F-411A-8EE6871B78B2}"/>
              </a:ext>
            </a:extLst>
          </p:cNvPr>
          <p:cNvSpPr/>
          <p:nvPr/>
        </p:nvSpPr>
        <p:spPr>
          <a:xfrm>
            <a:off x="10019626" y="2882237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верх 44">
            <a:extLst>
              <a:ext uri="{FF2B5EF4-FFF2-40B4-BE49-F238E27FC236}">
                <a16:creationId xmlns:a16="http://schemas.microsoft.com/office/drawing/2014/main" xmlns="" id="{2A2B6F85-1D48-7ABC-5039-CB4E64BCA734}"/>
              </a:ext>
            </a:extLst>
          </p:cNvPr>
          <p:cNvSpPr/>
          <p:nvPr/>
        </p:nvSpPr>
        <p:spPr>
          <a:xfrm>
            <a:off x="10082566" y="4072856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вверх 45">
            <a:extLst>
              <a:ext uri="{FF2B5EF4-FFF2-40B4-BE49-F238E27FC236}">
                <a16:creationId xmlns:a16="http://schemas.microsoft.com/office/drawing/2014/main" xmlns="" id="{32A2DA4D-CF1C-E714-55D4-9B380C0A02CA}"/>
              </a:ext>
            </a:extLst>
          </p:cNvPr>
          <p:cNvSpPr/>
          <p:nvPr/>
        </p:nvSpPr>
        <p:spPr>
          <a:xfrm>
            <a:off x="10086722" y="3533288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AutoShape 6">
            <a:extLst>
              <a:ext uri="{FF2B5EF4-FFF2-40B4-BE49-F238E27FC236}">
                <a16:creationId xmlns:a16="http://schemas.microsoft.com/office/drawing/2014/main" xmlns="" id="{D8550E25-4416-625F-C577-36A25667B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" name="Рисунок 78" descr="Изображение выглядит как человек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26A85B7-691E-E5B0-1847-CAB5CA1C7C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758" y="954301"/>
            <a:ext cx="2862716" cy="1908000"/>
          </a:xfrm>
          <a:prstGeom prst="hexagon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2F4DEFA5-F38A-AE64-CA7C-9E22F4FD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566" y="3233237"/>
            <a:ext cx="2916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94931E7B-0DEA-C98A-1F7A-471B5A659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B0EAA228-75F6-96F8-BEDD-A95165237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83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детьми-инвалидами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3CC67F-45DF-4DE7-823A-158AC4B0B60A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DB90D3-F25F-431C-B360-E761AF5BB948}"/>
              </a:ext>
            </a:extLst>
          </p:cNvPr>
          <p:cNvSpPr txBox="1"/>
          <p:nvPr/>
        </p:nvSpPr>
        <p:spPr>
          <a:xfrm>
            <a:off x="824383" y="1079272"/>
            <a:ext cx="90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Количество детей с инвалидностью в районе Северное Медведково 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составляет 282 человека (1,7%)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4C31C043-ADF1-405D-B19D-4994614738B7}"/>
              </a:ext>
            </a:extLst>
          </p:cNvPr>
          <p:cNvSpPr/>
          <p:nvPr/>
        </p:nvSpPr>
        <p:spPr>
          <a:xfrm>
            <a:off x="965347" y="2848263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0A8D460A-6791-4651-8C6F-D4F9596191B8}"/>
              </a:ext>
            </a:extLst>
          </p:cNvPr>
          <p:cNvSpPr/>
          <p:nvPr/>
        </p:nvSpPr>
        <p:spPr>
          <a:xfrm>
            <a:off x="798314" y="1651243"/>
            <a:ext cx="5444644" cy="384988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Впервые установлена инвалидность – 22 человека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D3DF4F6-FBE4-40AD-859F-9BBADD0AC730}"/>
              </a:ext>
            </a:extLst>
          </p:cNvPr>
          <p:cNvSpPr txBox="1"/>
          <p:nvPr/>
        </p:nvSpPr>
        <p:spPr>
          <a:xfrm>
            <a:off x="4701455" y="2929014"/>
            <a:ext cx="199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E7E2212-CE38-48D5-98AD-5C1CC0E7CD05}"/>
              </a:ext>
            </a:extLst>
          </p:cNvPr>
          <p:cNvSpPr txBox="1"/>
          <p:nvPr/>
        </p:nvSpPr>
        <p:spPr>
          <a:xfrm>
            <a:off x="1746227" y="3817394"/>
            <a:ext cx="5541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место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заболевания нервной системы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211E5D3-F9D9-45D3-8575-6845FA3DE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13237" y="3804345"/>
            <a:ext cx="237788" cy="24824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53BA0C4-15AB-4B06-8E98-EAB2FF1ADF2F}"/>
              </a:ext>
            </a:extLst>
          </p:cNvPr>
          <p:cNvSpPr txBox="1"/>
          <p:nvPr/>
        </p:nvSpPr>
        <p:spPr>
          <a:xfrm>
            <a:off x="1750828" y="4291748"/>
            <a:ext cx="56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место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эндокринной системы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4831DB8-699B-4435-8448-AA45A11D3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32061" y="4320117"/>
            <a:ext cx="237788" cy="248241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DB687046-FD6E-47EB-B083-8E43630E27BE}"/>
              </a:ext>
            </a:extLst>
          </p:cNvPr>
          <p:cNvSpPr/>
          <p:nvPr/>
        </p:nvSpPr>
        <p:spPr>
          <a:xfrm>
            <a:off x="1689670" y="2832655"/>
            <a:ext cx="2374188" cy="2909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781836F-15A1-4289-807E-3FCADCD1A806}"/>
              </a:ext>
            </a:extLst>
          </p:cNvPr>
          <p:cNvSpPr txBox="1"/>
          <p:nvPr/>
        </p:nvSpPr>
        <p:spPr>
          <a:xfrm>
            <a:off x="1719300" y="2812723"/>
            <a:ext cx="259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инвалидности: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4F62B22-2EF9-47FB-B9E0-240DC2331C6B}"/>
              </a:ext>
            </a:extLst>
          </p:cNvPr>
          <p:cNvSpPr txBox="1"/>
          <p:nvPr/>
        </p:nvSpPr>
        <p:spPr>
          <a:xfrm>
            <a:off x="965347" y="6448460"/>
            <a:ext cx="103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Среди детей-инвалидов: </a:t>
            </a: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лежачих 9 детей, колясочников 10. </a:t>
            </a:r>
          </a:p>
        </p:txBody>
      </p:sp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xmlns="" id="{1FCB9ECE-8C61-496A-9E1A-8553A2118E4B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xmlns="" id="{BF7DAB32-BCB7-4CCC-9B71-9D0DB2F2611F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5F162F-356D-4B97-2C0C-ABF297677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19918" y="3289487"/>
            <a:ext cx="237788" cy="248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F5218-6BE2-3EE2-B823-085710864387}"/>
              </a:ext>
            </a:extLst>
          </p:cNvPr>
          <p:cNvSpPr txBox="1"/>
          <p:nvPr/>
        </p:nvSpPr>
        <p:spPr>
          <a:xfrm>
            <a:off x="1732665" y="3215600"/>
            <a:ext cx="5554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место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врожденные аномалии развития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52640D-324D-4FD4-4C2B-AA8237E87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68130" y="4812189"/>
            <a:ext cx="237788" cy="248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48010E-3A08-C34B-4F83-52C692A64A3A}"/>
              </a:ext>
            </a:extLst>
          </p:cNvPr>
          <p:cNvSpPr txBox="1"/>
          <p:nvPr/>
        </p:nvSpPr>
        <p:spPr>
          <a:xfrm>
            <a:off x="1732665" y="4766102"/>
            <a:ext cx="5619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место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болезни костно-мышечной системы и новообразования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69378C-1A10-4EF9-3AA1-4BF5B99FF38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26433" y="1369842"/>
            <a:ext cx="2798114" cy="2268000"/>
          </a:xfrm>
          <a:prstGeom prst="roundRect">
            <a:avLst/>
          </a:prstGeom>
        </p:spPr>
      </p:pic>
      <p:pic>
        <p:nvPicPr>
          <p:cNvPr id="12" name="Рисунок 11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79642A6-8989-FF18-74E3-B77CBFC09E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8203" y="3928412"/>
            <a:ext cx="2268000" cy="1678329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88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1345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Материально-техническая база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858AE4-408A-4B2B-8F85-64372B8EE7E7}"/>
              </a:ext>
            </a:extLst>
          </p:cNvPr>
          <p:cNvSpPr txBox="1"/>
          <p:nvPr/>
        </p:nvSpPr>
        <p:spPr>
          <a:xfrm>
            <a:off x="748049" y="1658384"/>
            <a:ext cx="3135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суточного мониторирования ЭКГ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новых аппарата для диагностики нарушений сердечного ритма у детей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xmlns="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78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Введены в эксплуатацию в 2022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2A687D8-8EF3-48D9-BE0E-702E31539728}"/>
              </a:ext>
            </a:extLst>
          </p:cNvPr>
          <p:cNvSpPr txBox="1"/>
          <p:nvPr/>
        </p:nvSpPr>
        <p:spPr>
          <a:xfrm>
            <a:off x="4453786" y="1715518"/>
            <a:ext cx="313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Электрокардиограф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F3B523-3912-46C9-9127-9C2D3A41DBDA}"/>
              </a:ext>
            </a:extLst>
          </p:cNvPr>
          <p:cNvSpPr txBox="1"/>
          <p:nvPr/>
        </p:nvSpPr>
        <p:spPr>
          <a:xfrm>
            <a:off x="4515439" y="3078108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новых аппаратов. Модульная система  для регистрации и передачи ЭКГ «</a:t>
            </a:r>
            <a:r>
              <a:rPr lang="en-US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EASY ECG</a:t>
            </a: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4A8718-71BE-4E35-859F-327F1B78A77E}"/>
              </a:ext>
            </a:extLst>
          </p:cNvPr>
          <p:cNvSpPr txBox="1"/>
          <p:nvPr/>
        </p:nvSpPr>
        <p:spPr>
          <a:xfrm>
            <a:off x="8211536" y="1642360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 ИК-лазерный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9E914A0-F53D-4525-BA92-ABC40DCD80E0}"/>
              </a:ext>
            </a:extLst>
          </p:cNvPr>
          <p:cNvSpPr txBox="1"/>
          <p:nvPr/>
        </p:nvSpPr>
        <p:spPr>
          <a:xfrm>
            <a:off x="8405000" y="3092586"/>
            <a:ext cx="305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коррекции </a:t>
            </a:r>
            <a:r>
              <a:rPr lang="ru-RU" sz="1400" dirty="0" err="1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аккомодационно</a:t>
            </a: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-рефракционных нарушений зрения 	 </a:t>
            </a: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xmlns="" id="{40A34B9D-6428-4212-8DA8-6EA278925E9A}"/>
              </a:ext>
            </a:extLst>
          </p:cNvPr>
          <p:cNvSpPr/>
          <p:nvPr/>
        </p:nvSpPr>
        <p:spPr>
          <a:xfrm>
            <a:off x="4393364" y="447961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327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«МАКДЭЛ-09»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D47E9D-3C3C-4E20-B3ED-F3293EA73D22}"/>
              </a:ext>
            </a:extLst>
          </p:cNvPr>
          <p:cNvSpPr txBox="1"/>
          <p:nvPr/>
        </p:nvSpPr>
        <p:spPr>
          <a:xfrm>
            <a:off x="702904" y="5934156"/>
            <a:ext cx="1090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Оснащено рабочее место врача акушера-гинеколога в головном здании. Введен в эксплуатацию новые </a:t>
            </a:r>
            <a:r>
              <a:rPr lang="ru-RU" dirty="0" err="1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кольпоскоп</a:t>
            </a:r>
            <a:r>
              <a:rPr lang="ru-RU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гинекологический, </a:t>
            </a:r>
            <a:r>
              <a:rPr lang="ru-RU" dirty="0" err="1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амниоскоп-вагиноскоп</a:t>
            </a:r>
            <a:r>
              <a:rPr lang="ru-RU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АВ-ВС-1 «ЛИНЗА»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85F8A7-408D-50A3-C129-4A8854D4EDB4}"/>
              </a:ext>
            </a:extLst>
          </p:cNvPr>
          <p:cNvSpPr txBox="1"/>
          <p:nvPr/>
        </p:nvSpPr>
        <p:spPr>
          <a:xfrm>
            <a:off x="4655019" y="4578059"/>
            <a:ext cx="293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Интегрированы с ЕМИАС</a:t>
            </a:r>
          </a:p>
        </p:txBody>
      </p:sp>
    </p:spTree>
    <p:extLst>
      <p:ext uri="{BB962C8B-B14F-4D97-AF65-F5344CB8AC3E}">
        <p14:creationId xmlns:p14="http://schemas.microsoft.com/office/powerpoint/2010/main" xmlns="" val="184008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294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Планы на 2023 год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858AE4-408A-4B2B-8F85-64372B8EE7E7}"/>
              </a:ext>
            </a:extLst>
          </p:cNvPr>
          <p:cNvSpPr txBox="1"/>
          <p:nvPr/>
        </p:nvSpPr>
        <p:spPr>
          <a:xfrm>
            <a:off x="868680" y="1811330"/>
            <a:ext cx="301461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№3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7F27EF-EE47-442E-9F8A-43272E94C525}"/>
              </a:ext>
            </a:extLst>
          </p:cNvPr>
          <p:cNvSpPr txBox="1"/>
          <p:nvPr/>
        </p:nvSpPr>
        <p:spPr>
          <a:xfrm>
            <a:off x="944481" y="3686175"/>
            <a:ext cx="3141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Начало уставной деятельности в новом здании ДВП на 750 посещений в смену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xmlns="" id="{6B86AC17-2ACE-4B6D-9AB7-B6E2EC57C8A7}"/>
              </a:ext>
            </a:extLst>
          </p:cNvPr>
          <p:cNvSpPr/>
          <p:nvPr/>
        </p:nvSpPr>
        <p:spPr>
          <a:xfrm>
            <a:off x="964810" y="4778853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B4726-952A-4149-BF68-2E9FAF6B7253}"/>
              </a:ext>
            </a:extLst>
          </p:cNvPr>
          <p:cNvSpPr txBox="1"/>
          <p:nvPr/>
        </p:nvSpPr>
        <p:spPr>
          <a:xfrm>
            <a:off x="1320089" y="5103897"/>
            <a:ext cx="278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Состоялось 13.02.2023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2A687D8-8EF3-48D9-BE0E-702E31539728}"/>
              </a:ext>
            </a:extLst>
          </p:cNvPr>
          <p:cNvSpPr txBox="1"/>
          <p:nvPr/>
        </p:nvSpPr>
        <p:spPr>
          <a:xfrm>
            <a:off x="4674386" y="1759624"/>
            <a:ext cx="313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оловное здание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F3B523-3912-46C9-9127-9C2D3A41DBDA}"/>
              </a:ext>
            </a:extLst>
          </p:cNvPr>
          <p:cNvSpPr txBox="1"/>
          <p:nvPr/>
        </p:nvSpPr>
        <p:spPr>
          <a:xfrm>
            <a:off x="4528379" y="3634586"/>
            <a:ext cx="313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Подготовка медико-технического задания для проведения капитального ремонта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8CFAFA35-A9A4-4098-B3DD-6E429D83D9E3}"/>
              </a:ext>
            </a:extLst>
          </p:cNvPr>
          <p:cNvSpPr/>
          <p:nvPr/>
        </p:nvSpPr>
        <p:spPr>
          <a:xfrm>
            <a:off x="8002992" y="152598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4A8718-71BE-4E35-859F-327F1B78A77E}"/>
              </a:ext>
            </a:extLst>
          </p:cNvPr>
          <p:cNvSpPr txBox="1"/>
          <p:nvPr/>
        </p:nvSpPr>
        <p:spPr>
          <a:xfrm>
            <a:off x="8247707" y="1770021"/>
            <a:ext cx="289066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№1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9E914A0-F53D-4525-BA92-ABC40DCD80E0}"/>
              </a:ext>
            </a:extLst>
          </p:cNvPr>
          <p:cNvSpPr txBox="1"/>
          <p:nvPr/>
        </p:nvSpPr>
        <p:spPr>
          <a:xfrm>
            <a:off x="8289949" y="3653486"/>
            <a:ext cx="305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Окончание капитального ремонта здания по Новому Московскому стандарту детской поликлиники</a:t>
            </a: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xmlns="" id="{40A34B9D-6428-4212-8DA8-6EA278925E9A}"/>
              </a:ext>
            </a:extLst>
          </p:cNvPr>
          <p:cNvSpPr/>
          <p:nvPr/>
        </p:nvSpPr>
        <p:spPr>
          <a:xfrm>
            <a:off x="4454767" y="4868355"/>
            <a:ext cx="882057" cy="76472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8898EEC1-5CF0-4541-A7E5-C05E8E046128}"/>
              </a:ext>
            </a:extLst>
          </p:cNvPr>
          <p:cNvSpPr/>
          <p:nvPr/>
        </p:nvSpPr>
        <p:spPr>
          <a:xfrm>
            <a:off x="8208952" y="476130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53FF387-188F-47ED-BA85-15575FFF8DD3}"/>
              </a:ext>
            </a:extLst>
          </p:cNvPr>
          <p:cNvSpPr txBox="1"/>
          <p:nvPr/>
        </p:nvSpPr>
        <p:spPr>
          <a:xfrm>
            <a:off x="8359712" y="5004783"/>
            <a:ext cx="325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Ориентировочные сроки – </a:t>
            </a:r>
            <a:r>
              <a:rPr lang="en-US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 </a:t>
            </a:r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квартал 2023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D47E9D-3C3C-4E20-B3ED-F3293EA73D22}"/>
              </a:ext>
            </a:extLst>
          </p:cNvPr>
          <p:cNvSpPr txBox="1"/>
          <p:nvPr/>
        </p:nvSpPr>
        <p:spPr>
          <a:xfrm>
            <a:off x="702904" y="5934156"/>
            <a:ext cx="109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Ввод в эксплуатацию, лицензирование медицинской деятельности в новой ДВП на 750 посещений в смену по адресу ул. </a:t>
            </a:r>
            <a:r>
              <a:rPr lang="ru-RU" b="1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Ленская, </a:t>
            </a:r>
            <a:r>
              <a:rPr lang="ru-RU" b="1" dirty="0" err="1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влад</a:t>
            </a:r>
            <a:r>
              <a:rPr lang="ru-RU" b="1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21</a:t>
            </a:r>
            <a:r>
              <a:rPr lang="ru-RU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85F8A7-408D-50A3-C129-4A8854D4EDB4}"/>
              </a:ext>
            </a:extLst>
          </p:cNvPr>
          <p:cNvSpPr txBox="1"/>
          <p:nvPr/>
        </p:nvSpPr>
        <p:spPr>
          <a:xfrm>
            <a:off x="4731901" y="4911528"/>
            <a:ext cx="293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Ориентировочные сроки начала – </a:t>
            </a:r>
            <a:r>
              <a:rPr lang="en-US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III-IV </a:t>
            </a:r>
            <a:r>
              <a: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квартал 2023</a:t>
            </a:r>
          </a:p>
        </p:txBody>
      </p:sp>
      <p:pic>
        <p:nvPicPr>
          <p:cNvPr id="6" name="Рисунок 5" descr="Изображение выглядит как неб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B18C40E7-7DC9-9B8C-9E41-0D49C4EB7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371" y="2156190"/>
            <a:ext cx="2109289" cy="1404000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EBA36A-8689-20D7-8B03-4E114342B5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0000" y="2101513"/>
            <a:ext cx="2232000" cy="1437589"/>
          </a:xfrm>
          <a:prstGeom prst="ellipse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xmlns="" id="{DB7DFE63-E4F1-C16A-3430-E5B159EA8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Изображение выглядит как небо, внешний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7403BD4-828C-E346-82A3-D0F0307DD9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469" y="2176832"/>
            <a:ext cx="2268000" cy="13271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7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6" r="25261" b="1832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1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F27565BC-2C29-44BF-A288-EA84C2B853D8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1E16EEE-E3CE-4A57-9B71-BF45466E6484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8FB64857-6117-4F05-AF5A-44B947E06C82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5E014938-763C-4730-9526-59369CE177F6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2D3C25C7-B5E8-469A-8D97-53929601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579CF63A-0F51-49BD-9807-9652578F45F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19EFE12-E99E-467D-A5A0-E91EF56FCBEE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1CD38B2-8685-4AFB-8631-2766555E8C01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2E0C2F9-9FDD-4889-9BCE-0DD3B94EC90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0C7501D-FD08-4661-BFEB-7E282FA4F5C2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B5CDB88-2C93-4BB2-8897-3B57429F552A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896F0604-A6B3-4383-8621-1D4A06CD191E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574DA0E-533B-4581-B84D-EC28E673AC99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A80F8F5-FB6C-4352-B6C2-F56D39E57C5F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C8C735E-D119-4F89-8423-4FA4DEC4CA3E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88FB7C5E-4789-4223-AEEA-7FE9425C59E3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4095DC4-EDFB-482D-822B-04DE35B1C54C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657D776-A84F-4A03-AB5A-43F469366D9E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E5993BE-05DE-454E-A17A-2C22C41DBB0A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xmlns="" id="{3DF576EE-496E-493F-A2F9-2E4B74DDCFC4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7253D7B-230F-4CAC-BC66-5C36298D38A7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80F3304A-CC6D-4658-B06D-B30A5CC730CB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58698F08-E6B3-46FD-BF97-B3CA2D5CCD2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xmlns="" id="{9BFB71FE-6F1B-4DA9-8522-6619D4BD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noFill/>
          </p:spPr>
        </p:pic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xmlns="" id="{723E6EE8-2DBD-4E75-977D-27C0ACADFF2D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570D044-B891-4BBC-A9C8-2F47AE3F188B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9A60E0F-DDBD-4B01-ADFC-DB8D6D6EEE1C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55A8264-A0A3-4F9A-9DFF-F8F348B58552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D9E46B75-6AF1-4B5B-8939-2A2B3F033FE8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1968358D-0348-44E8-82C5-B95DC4D5DA46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B76E18A-FE1D-471E-B413-E4D2FC2E0FE9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1D06B1D5-C488-4ED6-94E7-B404CAE63FFD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xmlns="" id="{209A02D0-9F4A-4E8D-B609-78BA3F85202D}"/>
              </a:ext>
            </a:extLst>
          </p:cNvPr>
          <p:cNvGrpSpPr/>
          <p:nvPr/>
        </p:nvGrpSpPr>
        <p:grpSpPr>
          <a:xfrm>
            <a:off x="3867078" y="5270253"/>
            <a:ext cx="584092" cy="591012"/>
            <a:chOff x="6217285" y="4406880"/>
            <a:chExt cx="584092" cy="591012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xmlns="" id="{216B7C27-31AA-4725-A822-BFCFB0D03A09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ECAF6815-FA08-44DA-AC01-C8684C83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xmlns="" id="{4DAC2E45-D4BB-4FED-9026-21C11C57D034}"/>
              </a:ext>
            </a:extLst>
          </p:cNvPr>
          <p:cNvGrpSpPr/>
          <p:nvPr/>
        </p:nvGrpSpPr>
        <p:grpSpPr>
          <a:xfrm>
            <a:off x="6361680" y="5231697"/>
            <a:ext cx="574110" cy="615104"/>
            <a:chOff x="8517273" y="4402955"/>
            <a:chExt cx="574110" cy="615104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xmlns="" id="{2A09274D-E77A-4D71-ABC8-EDE99741B858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9A97B34A-DCE1-4E16-84D4-97D5B034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D6A4D14-7884-4755-A828-67922DA3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9" t="1985" r="24524" b="6257"/>
          <a:stretch>
            <a:fillRect/>
          </a:stretch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Шестиугольник 124">
            <a:extLst>
              <a:ext uri="{FF2B5EF4-FFF2-40B4-BE49-F238E27FC236}">
                <a16:creationId xmlns:a16="http://schemas.microsoft.com/office/drawing/2014/main" xmlns="" id="{0AE4BE62-F311-47B3-B983-4846441BD192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65DCD497-84F7-4DC3-92B2-3E2FA1CD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63" t="8768" r="23875" b="19699"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59565D-9331-31C4-F899-0A904948217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4605" r="7681"/>
          <a:stretch/>
        </p:blipFill>
        <p:spPr>
          <a:xfrm>
            <a:off x="8395528" y="2518177"/>
            <a:ext cx="3510523" cy="2664000"/>
          </a:xfrm>
          <a:prstGeom prst="hexagon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E45416-7BC8-7E0E-4FE9-6ADC8FDDE1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995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2C1A20-FDA4-8524-F32B-16E96DB44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5855" y="558630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1032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109C64B-24F8-4F5A-B828-41AC29166D67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128B2D8-AC6F-44DB-B7C3-9452AACC916F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0DCA3CD-7533-4B8A-9D80-0AA65AE70DE7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C3EF08D9-2713-4DF0-BE44-4085764065F7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59282B7-85DA-4A56-AF30-EC509AAFF98E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E1405E-CA5B-44DE-9AB0-20A643BA43C2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CA9DB34-C699-4C8E-8ED1-587ACC8BD713}"/>
              </a:ext>
            </a:extLst>
          </p:cNvPr>
          <p:cNvSpPr txBox="1"/>
          <p:nvPr/>
        </p:nvSpPr>
        <p:spPr>
          <a:xfrm>
            <a:off x="1609091" y="3129232"/>
            <a:ext cx="4560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декабря 2022 года москвичи с сахарным диабетом первого типа могут получить бесплатные расходные материалы для инсулиновой помпы в любом аптечном пункте на базе любой городской поликлиники, которых насчитывается более 200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AB6DF8CC-A94F-4E63-92C5-A9CCF7412670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4CD26D5-4614-48A9-B43B-37E016918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6E42D6D0-E7E4-41A8-8CB5-FD96096764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FE8C03CB-8289-4D26-A03B-9F26BF5B69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07792620-7FB8-4E89-9699-D90DFE30EE19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7DA98E4E-F621-4E77-97DA-8ED5ECCCDB0A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AC5ED3F-ED41-4CE7-A240-BD55BD1F3DB1}"/>
              </a:ext>
            </a:extLst>
          </p:cNvPr>
          <p:cNvSpPr txBox="1"/>
          <p:nvPr/>
        </p:nvSpPr>
        <p:spPr>
          <a:xfrm>
            <a:off x="1699611" y="5386775"/>
            <a:ext cx="438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Сейчас каждый ребенок с сахарным диабетом первого типа (порядка 5 тысяч детей до 18 лет) может совершенно </a:t>
            </a:r>
            <a:r>
              <a:rPr lang="ru-RU" sz="1200" b="1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получить систему непрерывного мониторинга глюкозы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17F3F8A-4100-4D26-8272-DEEE972A2F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ECEDDF8-6B01-477B-A3EB-8B087775B2DB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совместно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A4B85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en-US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необходимом количестве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5E009FB-D6FF-4ABE-93A9-C69E3F7E4B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B5DB4A9-5435-49A7-B336-57976BF223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48F893BD-DE03-4DF7-8831-1F5C8BCC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3" t="590" r="9981" b="8101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2A1C3EE-2AB0-46AF-A0BF-AE117B6D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Шестиугольник 77">
            <a:extLst>
              <a:ext uri="{FF2B5EF4-FFF2-40B4-BE49-F238E27FC236}">
                <a16:creationId xmlns:a16="http://schemas.microsoft.com/office/drawing/2014/main" xmlns="" id="{3FE4A1A8-11B3-4296-8645-5E0B0629D7D6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xmlns="" id="{8A284021-B100-473A-8656-03E632AD8980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1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0F6C527-3154-485B-ACC6-F536EDFCFA00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6E5597F5-90D4-4AC2-9EAE-5D0310139F71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xmlns="" id="{4F6E25C7-A0E5-48C5-9BE2-3A508E0E1696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C16C856-B5DF-435B-8A5D-7B1148C2AAD2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97F0AA4-5E1F-4064-955B-2DD40798CCF4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DF0A50F-B26C-4D34-A2C4-DDF3500EE347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267F396-93D0-4536-9538-BD015EDA7588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D10A2853-B2BE-421A-9681-CDD40298EA1D}"/>
              </a:ext>
            </a:extLst>
          </p:cNvPr>
          <p:cNvGrpSpPr/>
          <p:nvPr/>
        </p:nvGrpSpPr>
        <p:grpSpPr>
          <a:xfrm>
            <a:off x="3907695" y="2004152"/>
            <a:ext cx="3838376" cy="646331"/>
            <a:chOff x="818627" y="5414129"/>
            <a:chExt cx="3838376" cy="646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524F8B4-49D8-47A4-8AF9-6B616F49362F}"/>
                </a:ext>
              </a:extLst>
            </p:cNvPr>
            <p:cNvSpPr txBox="1"/>
            <p:nvPr/>
          </p:nvSpPr>
          <p:spPr>
            <a:xfrm>
              <a:off x="1173924" y="5414129"/>
              <a:ext cx="3483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Все детские поликлиники Москвы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полностью перешли на работу исключительно в ЭМК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153A9E68-AD56-4541-89D2-741B52EA7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0B005F49-4690-49A2-901F-7ED6CEC0BD85}"/>
              </a:ext>
            </a:extLst>
          </p:cNvPr>
          <p:cNvGrpSpPr/>
          <p:nvPr/>
        </p:nvGrpSpPr>
        <p:grpSpPr>
          <a:xfrm>
            <a:off x="3915789" y="2721496"/>
            <a:ext cx="3869668" cy="1015663"/>
            <a:chOff x="4828818" y="5581107"/>
            <a:chExt cx="3869668" cy="101566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867D469-E5F6-446F-A60E-2E91358EC4FE}"/>
                </a:ext>
              </a:extLst>
            </p:cNvPr>
            <p:cNvSpPr txBox="1"/>
            <p:nvPr/>
          </p:nvSpPr>
          <p:spPr>
            <a:xfrm>
              <a:off x="5184116" y="5581107"/>
              <a:ext cx="3514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ru-RU" sz="1200" b="1" dirty="0">
                  <a:solidFill>
                    <a:srgbClr val="A4B85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Внедрение чат-бота</a:t>
              </a:r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который интегрирован с ЕМИАС. При записи к педиатру родителям детей до 18 лет предлагается предварительно ответить на вопросы, собрать анамнез.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7CCD3F98-BCB3-4C28-9F53-876E81A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3E498C2B-8C1C-4641-AA3A-83D58B60F7B1}"/>
              </a:ext>
            </a:extLst>
          </p:cNvPr>
          <p:cNvGrpSpPr/>
          <p:nvPr/>
        </p:nvGrpSpPr>
        <p:grpSpPr>
          <a:xfrm>
            <a:off x="3880164" y="3763037"/>
            <a:ext cx="3968971" cy="1015663"/>
            <a:chOff x="8721723" y="5581107"/>
            <a:chExt cx="3564372" cy="101566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7E07277-4133-40A1-B083-54E2E7C63982}"/>
                </a:ext>
              </a:extLst>
            </p:cNvPr>
            <p:cNvSpPr txBox="1"/>
            <p:nvPr/>
          </p:nvSpPr>
          <p:spPr>
            <a:xfrm>
              <a:off x="9077020" y="5581107"/>
              <a:ext cx="32090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Анализировать симптомы врачу помогает </a:t>
              </a:r>
              <a:r>
                <a:rPr lang="ru-RU" sz="1200" b="1" dirty="0">
                  <a:solidFill>
                    <a:srgbClr val="A4B85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система поддержки принятия врачебных решений</a:t>
              </a:r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— на основе жалоб пациента инструмент подбирает наиболее вероятные диагнозы</a:t>
              </a: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B4BFC53E-8160-48EF-9135-288BE7C1F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F4DD5880-D3BC-4CE9-804A-ADE0AD6D3266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BBC81294-05A5-408B-9AB4-6CCE971245E1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62C51B-6689-4C73-964B-41B8BD0FEBA6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A5FBEBE9-334A-42AA-859A-0E45C5AC1D85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6A7F9B7-5903-4930-AFB2-38782B3783A3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18C8C63-7125-4AFC-837A-0414B0D7E3DF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16E062C-0E65-498B-AD13-4D92D7308A25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93A1B70-DD86-47CF-80D7-4F67E124701B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66DBE00-5CF3-4237-8DEB-1AA13A090F4D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D431140B-5192-40BA-AD48-C75F1704B4F2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BD18F95-E50B-4234-9308-5CAB8D2F405E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8D646C5-CECF-461A-9C96-9A15A0DD47E7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0BEB371-C80A-4F89-BF15-F878251CC9E8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C2695C24-A9B9-41BE-AE6F-891C825174F9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B1CF4FF3-864D-47DF-A0C9-589CC062EA8D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0E0D7F62-D0D3-4C2C-B659-90DF5289D3BE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299D870A-8CC3-4DC1-B1B2-D249A7FCF00F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7BACD261-9210-4055-89EE-FD4A9AC271E9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A2994E6-2074-41BE-B708-8F1F5B5EAD90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8929C9F5-004B-409E-9131-C36D13DCD7F6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1BCE95D6-8F03-46CD-9E04-7CB6F59816F2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EDD7682E-ED02-4456-B4FB-577D33C40148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4BD81BAD-E5C6-452C-89C8-EB0020FE4C67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6149E33F-11AC-4811-BB19-82C0537A7925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8A09A1A-C8DC-4007-8378-0EEA900835D7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423699C-D46D-4CF5-83EA-86669D38162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37CBF4C7-ACCA-40B2-8BDD-3F8D2038243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4F9671C2-8FBE-4D0A-8C80-89BD720A6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xmlns="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2C65F92F-BC6E-4757-A089-A59009154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3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1345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858AE4-408A-4B2B-8F85-64372B8EE7E7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xmlns="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5A325B8-54EE-4B81-B359-EEA1B363144D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2A687D8-8EF3-48D9-BE0E-702E31539728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F3B523-3912-46C9-9127-9C2D3A41DBDA}"/>
              </a:ext>
            </a:extLst>
          </p:cNvPr>
          <p:cNvSpPr txBox="1"/>
          <p:nvPr/>
        </p:nvSpPr>
        <p:spPr>
          <a:xfrm>
            <a:off x="4488869" y="2813342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компетенций у сотрудников ДГП № 11 ДЗМ в 2022 году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28E0BE2C-B797-4C3C-B021-6F0354EA2933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00A4EFE-FC7C-4BB5-BED0-C2CF47272D54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 smtClean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231D07-97A8-462F-BAF1-CA60A28393A7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4A8718-71BE-4E35-859F-327F1B78A77E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9E914A0-F53D-4525-BA92-ABC40DCD80E0}"/>
              </a:ext>
            </a:extLst>
          </p:cNvPr>
          <p:cNvSpPr txBox="1"/>
          <p:nvPr/>
        </p:nvSpPr>
        <p:spPr>
          <a:xfrm>
            <a:off x="8116630" y="2989632"/>
            <a:ext cx="3135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14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прошли «входной контроль» на соответствие соискателей на вакантные должности	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xmlns="" id="{40A34B9D-6428-4212-8DA8-6EA278925E9A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73291DA-2E1E-4C71-A0CB-D230443399F3}"/>
              </a:ext>
            </a:extLst>
          </p:cNvPr>
          <p:cNvSpPr txBox="1"/>
          <p:nvPr/>
        </p:nvSpPr>
        <p:spPr>
          <a:xfrm>
            <a:off x="5461572" y="4716783"/>
            <a:ext cx="106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u="none" strike="noStrike" dirty="0" smtClean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3F0E6A-80E7-409C-B078-B96AC9D9C573}"/>
              </a:ext>
            </a:extLst>
          </p:cNvPr>
          <p:cNvSpPr txBox="1"/>
          <p:nvPr/>
        </p:nvSpPr>
        <p:spPr>
          <a:xfrm>
            <a:off x="5461572" y="4999872"/>
            <a:ext cx="162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специальностям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xmlns="" id="{C02E430C-8E01-44A8-8B2A-D073087C7291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D9C4DD9-41CB-488B-813B-8F011935C3B8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 smtClean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44E0DD0-7CD1-4682-AD9F-76ED1390EC84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34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8A48DE9-25B6-485A-853E-1622F8E4BBE4}"/>
              </a:ext>
            </a:extLst>
          </p:cNvPr>
          <p:cNvSpPr txBox="1"/>
          <p:nvPr/>
        </p:nvSpPr>
        <p:spPr>
          <a:xfrm>
            <a:off x="8406003" y="4939066"/>
            <a:ext cx="24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врача прошли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101265-F1ED-4A06-965C-D4106488957D}"/>
              </a:ext>
            </a:extLst>
          </p:cNvPr>
          <p:cNvGrpSpPr/>
          <p:nvPr/>
        </p:nvGrpSpPr>
        <p:grpSpPr>
          <a:xfrm>
            <a:off x="9589995" y="3901163"/>
            <a:ext cx="1819141" cy="1101267"/>
            <a:chOff x="8279128" y="4718627"/>
            <a:chExt cx="1819141" cy="1101267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xmlns="" id="{66B8F6AA-9693-458C-A000-6FC4B03773AC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329B735-C1F6-42FB-9649-5DDB6B442B5B}"/>
                </a:ext>
              </a:extLst>
            </p:cNvPr>
            <p:cNvSpPr txBox="1"/>
            <p:nvPr/>
          </p:nvSpPr>
          <p:spPr>
            <a:xfrm>
              <a:off x="8351548" y="4774201"/>
              <a:ext cx="16443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Контроль качества</a:t>
              </a:r>
              <a:r>
                <a:rPr lang="ru-RU" sz="14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	</a:t>
              </a:r>
              <a:endParaRPr lang="ru-RU" sz="14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68B2D81-B0F7-4F94-9333-217985245742}"/>
                </a:ext>
              </a:extLst>
            </p:cNvPr>
            <p:cNvSpPr txBox="1"/>
            <p:nvPr/>
          </p:nvSpPr>
          <p:spPr>
            <a:xfrm>
              <a:off x="8364007" y="5173563"/>
              <a:ext cx="1734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1B2E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медицинских услуг на постоянной основе	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D47E9D-3C3C-4E20-B3ED-F3293EA73D22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A76AAAD-5615-45FC-BD6B-A51FC15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EB984D94-4A7A-4D9C-AF9C-878C7F38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DD238D3-2069-4AB4-A94D-1CD415FF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7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3CC67F-45DF-4DE7-823A-158AC4B0B60A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DB90D3-F25F-431C-B360-E761AF5BB948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4C31C043-ADF1-405D-B19D-4994614738B7}"/>
              </a:ext>
            </a:extLst>
          </p:cNvPr>
          <p:cNvSpPr/>
          <p:nvPr/>
        </p:nvSpPr>
        <p:spPr>
          <a:xfrm>
            <a:off x="976707" y="1604122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0A8D460A-6791-4651-8C6F-D4F9596191B8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7DDDD3-D108-4677-9C1E-DE9B31934C63}"/>
              </a:ext>
            </a:extLst>
          </p:cNvPr>
          <p:cNvSpPr txBox="1"/>
          <p:nvPr/>
        </p:nvSpPr>
        <p:spPr>
          <a:xfrm>
            <a:off x="898296" y="1534753"/>
            <a:ext cx="5001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 в детской сети создан на базе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A337FBCD-F2E1-4DC3-93E5-E37F99BF4BC8}"/>
              </a:ext>
            </a:extLst>
          </p:cNvPr>
          <p:cNvGrpSpPr/>
          <p:nvPr/>
        </p:nvGrpSpPr>
        <p:grpSpPr>
          <a:xfrm>
            <a:off x="1158324" y="2034520"/>
            <a:ext cx="4790720" cy="584775"/>
            <a:chOff x="1163344" y="3582262"/>
            <a:chExt cx="4790720" cy="584775"/>
          </a:xfrm>
        </p:grpSpPr>
        <p:sp>
          <p:nvSpPr>
            <p:cNvPr id="49" name="Шестиугольник 48">
              <a:extLst>
                <a:ext uri="{FF2B5EF4-FFF2-40B4-BE49-F238E27FC236}">
                  <a16:creationId xmlns:a16="http://schemas.microsoft.com/office/drawing/2014/main" xmlns="" id="{E5FA92EE-EBE3-4B89-B072-6B200000D2C2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7E903C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89D11AF-876C-4129-BCF9-10F429FDE189}"/>
                </a:ext>
              </a:extLst>
            </p:cNvPr>
            <p:cNvSpPr txBox="1"/>
            <p:nvPr/>
          </p:nvSpPr>
          <p:spPr>
            <a:xfrm>
              <a:off x="1349179" y="3582262"/>
              <a:ext cx="4604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7E90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Морозовская детская городская клиническая больница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D3DF4F6-FBE4-40AD-859F-9BBADD0AC730}"/>
              </a:ext>
            </a:extLst>
          </p:cNvPr>
          <p:cNvSpPr txBox="1"/>
          <p:nvPr/>
        </p:nvSpPr>
        <p:spPr>
          <a:xfrm>
            <a:off x="4701455" y="2929014"/>
            <a:ext cx="199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E7E2212-CE38-48D5-98AD-5C1CC0E7CD05}"/>
              </a:ext>
            </a:extLst>
          </p:cNvPr>
          <p:cNvSpPr txBox="1"/>
          <p:nvPr/>
        </p:nvSpPr>
        <p:spPr>
          <a:xfrm>
            <a:off x="1753686" y="3869945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современная лаборатория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211E5D3-F9D9-45D3-8575-6845FA3DE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32060" y="3914787"/>
            <a:ext cx="237788" cy="24824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53BA0C4-15AB-4B06-8E98-EAB2FF1ADF2F}"/>
              </a:ext>
            </a:extLst>
          </p:cNvPr>
          <p:cNvSpPr txBox="1"/>
          <p:nvPr/>
        </p:nvSpPr>
        <p:spPr>
          <a:xfrm>
            <a:off x="1750828" y="4345172"/>
            <a:ext cx="56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диагностические исследования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4831DB8-699B-4435-8448-AA45A11D3C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32061" y="4320117"/>
            <a:ext cx="237788" cy="248241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DB687046-FD6E-47EB-B083-8E43630E27BE}"/>
              </a:ext>
            </a:extLst>
          </p:cNvPr>
          <p:cNvSpPr/>
          <p:nvPr/>
        </p:nvSpPr>
        <p:spPr>
          <a:xfrm>
            <a:off x="1689670" y="2832655"/>
            <a:ext cx="2374188" cy="2909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781836F-15A1-4289-807E-3FCADCD1A806}"/>
              </a:ext>
            </a:extLst>
          </p:cNvPr>
          <p:cNvSpPr txBox="1"/>
          <p:nvPr/>
        </p:nvSpPr>
        <p:spPr>
          <a:xfrm>
            <a:off x="1719300" y="2812723"/>
            <a:ext cx="259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этой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4F62B22-2EF9-47FB-B9E0-240DC2331C6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EB2F2376-862E-44CE-AF07-D20B4AC8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5" t="889" r="28852" b="11200"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xmlns="" id="{1FCB9ECE-8C61-496A-9E1A-8553A2118E4B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4ED742D-CE69-4280-AF24-0F536262D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" t="9740" r="34967" b="7707"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xmlns="" id="{BF7DAB32-BCB7-4CCC-9B71-9D0DB2F2611F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5F162F-356D-4B97-2C0C-ABF297677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19918" y="3289487"/>
            <a:ext cx="237788" cy="248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F5218-6BE2-3EE2-B823-085710864387}"/>
              </a:ext>
            </a:extLst>
          </p:cNvPr>
          <p:cNvSpPr txBox="1"/>
          <p:nvPr/>
        </p:nvSpPr>
        <p:spPr>
          <a:xfrm>
            <a:off x="1732665" y="3215600"/>
            <a:ext cx="555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 из любой детской поликлиники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может направить пациента на консультативный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прием через ЕМИАС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 онкологу, гематологу для исключения или подтверждения </a:t>
            </a:r>
            <a:r>
              <a:rPr lang="ru-RU" sz="12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диагноза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52640D-324D-4FD4-4C2B-AA8237E87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20859" y="4705890"/>
            <a:ext cx="237788" cy="248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48010E-3A08-C34B-4F83-52C692A64A3A}"/>
              </a:ext>
            </a:extLst>
          </p:cNvPr>
          <p:cNvSpPr txBox="1"/>
          <p:nvPr/>
        </p:nvSpPr>
        <p:spPr>
          <a:xfrm>
            <a:off x="1791739" y="4660753"/>
            <a:ext cx="563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доступен</a:t>
            </a:r>
            <a:r>
              <a:rPr lang="ru-RU" sz="1200" b="1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онкологический консилиум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3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83584" y="529952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0638A2F-FFF3-412E-A891-219CB7A03820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B9D70D-9468-4BAE-BA39-EE9CF1074205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3FAA50A-3AC8-446D-9103-6604AEEE8FF2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C75C1B2-566B-470D-8B14-6FF0F81123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9B1FC7F-0562-4DF9-A4DB-2C4D2F2B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1" t="5357" r="21160" b="11512"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xmlns="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xmlns="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045167-84B3-45A8-91F3-CAFC1943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2" t="1350" r="24753" b="16532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4235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Прикрепленное население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0638A2F-FFF3-412E-A891-219CB7A03820}"/>
              </a:ext>
            </a:extLst>
          </p:cNvPr>
          <p:cNvSpPr txBox="1"/>
          <p:nvPr/>
        </p:nvSpPr>
        <p:spPr>
          <a:xfrm>
            <a:off x="1025497" y="1359500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01 января 2023 года – 16 222 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Снижение численности населения на 497 человек (3%) по сравнению с предыдущим годом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2022 году родились 526 детей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96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A4B8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детей находятся под наблюдением медицинских работников в образовательных учреждениях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 0-14 лет: 13 649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Подростки 15-18 лет: 2 709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xmlns="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xmlns="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A2245F-83DF-3F91-5C35-BD266D6371E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2987" y="926924"/>
            <a:ext cx="4065867" cy="2808000"/>
          </a:xfrm>
          <a:prstGeom prst="hexagon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412022CC-3116-19A8-D02F-752C852E290F}"/>
              </a:ext>
            </a:extLst>
          </p:cNvPr>
          <p:cNvSpPr/>
          <p:nvPr/>
        </p:nvSpPr>
        <p:spPr>
          <a:xfrm>
            <a:off x="3520452" y="5443466"/>
            <a:ext cx="216000" cy="324000"/>
          </a:xfrm>
          <a:prstGeom prst="downArrow">
            <a:avLst/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xmlns="" id="{E071AB78-661A-22DA-CA10-0762AACF53F8}"/>
              </a:ext>
            </a:extLst>
          </p:cNvPr>
          <p:cNvSpPr/>
          <p:nvPr/>
        </p:nvSpPr>
        <p:spPr>
          <a:xfrm>
            <a:off x="3766765" y="5977597"/>
            <a:ext cx="216000" cy="324000"/>
          </a:xfrm>
          <a:prstGeom prst="upArrow">
            <a:avLst>
              <a:gd name="adj1" fmla="val 50000"/>
              <a:gd name="adj2" fmla="val 71771"/>
            </a:avLst>
          </a:prstGeom>
          <a:solidFill>
            <a:srgbClr val="A4B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127B4C-C3D8-18C5-C94F-CD01FA8CF72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5671" y="3967399"/>
            <a:ext cx="4321699" cy="2880000"/>
          </a:xfrm>
          <a:prstGeom prst="octag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924</Words>
  <Application>Microsoft Office PowerPoint</Application>
  <PresentationFormat>Произвольный</PresentationFormat>
  <Paragraphs>182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Валериевна;Менькина Наталья Михайловна</dc:creator>
  <cp:lastModifiedBy>MED-CHIEF</cp:lastModifiedBy>
  <cp:revision>85</cp:revision>
  <dcterms:created xsi:type="dcterms:W3CDTF">2023-01-19T14:16:43Z</dcterms:created>
  <dcterms:modified xsi:type="dcterms:W3CDTF">2023-02-15T07:36:15Z</dcterms:modified>
</cp:coreProperties>
</file>