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6" r:id="rId4"/>
    <p:sldId id="259" r:id="rId5"/>
    <p:sldId id="265" r:id="rId6"/>
    <p:sldId id="261" r:id="rId7"/>
    <p:sldId id="262" r:id="rId8"/>
    <p:sldId id="263" r:id="rId9"/>
    <p:sldId id="264" r:id="rId10"/>
    <p:sldId id="258" r:id="rId11"/>
    <p:sldId id="269" r:id="rId12"/>
    <p:sldId id="268" r:id="rId13"/>
    <p:sldId id="267" r:id="rId14"/>
    <p:sldId id="270" r:id="rId15"/>
    <p:sldId id="271" r:id="rId16"/>
    <p:sldId id="273" r:id="rId17"/>
    <p:sldId id="275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E51"/>
    <a:srgbClr val="4694DA"/>
    <a:srgbClr val="48BDD7"/>
    <a:srgbClr val="47B1D8"/>
    <a:srgbClr val="BDE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7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Downloads\&#1057;&#1074;&#1086;&#1076;%20&#1074;%20&#1075;&#1086;&#1076;&#1086;&#1074;&#1086;&#1081;%20&#1086;&#1090;&#1095;&#1077;&#1090;%20&#1075;&#1083;%20&#1074;&#108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FD3-40D7-AC42-C91A957931E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BFD3-40D7-AC42-C91A957931EC}"/>
              </c:ext>
            </c:extLst>
          </c:dPt>
          <c:dLbls>
            <c:dLbl>
              <c:idx val="0"/>
              <c:layout>
                <c:manualLayout>
                  <c:x val="-0.24572742052606786"/>
                  <c:y val="-0.1133844427913806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68,5%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D3-40D7-AC42-C91A957931EC}"/>
                </c:ext>
              </c:extLst>
            </c:dLbl>
            <c:dLbl>
              <c:idx val="1"/>
              <c:layout>
                <c:manualLayout>
                  <c:x val="0.1988784877462276"/>
                  <c:y val="4.159954449505610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31,5%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D3-40D7-AC42-C91A957931E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Трудоспособного возраста</c:v>
                </c:pt>
                <c:pt idx="1">
                  <c:v>Пенсионного возраста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68.5</c:v>
                </c:pt>
                <c:pt idx="1">
                  <c:v>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D3-40D7-AC42-C91A957931E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55895326373288123"/>
          <c:y val="0.82708352453592116"/>
          <c:w val="0.44104673626711882"/>
          <c:h val="0.126907166578073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50000"/>
              <a:lumOff val="50000"/>
            </a:schemeClr>
          </a:solidFill>
          <a:latin typeface="+mj-lt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0ED-4CC0-A674-B568956776D2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0ED-4CC0-A674-B568956776D2}"/>
              </c:ext>
            </c:extLst>
          </c:dPt>
          <c:dLbls>
            <c:dLbl>
              <c:idx val="0"/>
              <c:layout>
                <c:manualLayout>
                  <c:x val="-0.198630355070709"/>
                  <c:y val="4.30644545799381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ED-4CC0-A674-B568956776D2}"/>
                </c:ext>
              </c:extLst>
            </c:dLbl>
            <c:dLbl>
              <c:idx val="1"/>
              <c:layout>
                <c:manualLayout>
                  <c:x val="0.25148453373353996"/>
                  <c:y val="-9.27116122899924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ED-4CC0-A674-B568956776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 </c:v>
                </c:pt>
                <c:pt idx="1">
                  <c:v>Женщины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ED-4CC0-A674-B568956776D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69557101941592181"/>
          <c:y val="0.8191373797973065"/>
          <c:w val="0.3044289805840783"/>
          <c:h val="0.1373652927452505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solidFill>
            <a:schemeClr val="tx1">
              <a:lumMod val="50000"/>
              <a:lumOff val="50000"/>
            </a:schemeClr>
          </a:solidFill>
          <a:latin typeface="+mj-lt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'заболеваемость Язиков'!$J$47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100000">
                  <a:schemeClr val="accent5">
                    <a:shade val="76000"/>
                    <a:alpha val="0"/>
                  </a:schemeClr>
                </a:gs>
                <a:gs pos="50000">
                  <a:schemeClr val="accent5">
                    <a:shade val="76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'заболеваемость Язиков'!$I$48:$I$56</c:f>
              <c:strCache>
                <c:ptCount val="9"/>
                <c:pt idx="0">
                  <c:v>Инфекционные, в том числе НКВИ</c:v>
                </c:pt>
                <c:pt idx="1">
                  <c:v>Сердечно-сосудистые</c:v>
                </c:pt>
                <c:pt idx="2">
                  <c:v>Костно-мышечные заболевания</c:v>
                </c:pt>
                <c:pt idx="3">
                  <c:v>Болезни глаз</c:v>
                </c:pt>
                <c:pt idx="4">
                  <c:v>Болезни органов пищеварения</c:v>
                </c:pt>
                <c:pt idx="5">
                  <c:v>Эндокринные</c:v>
                </c:pt>
                <c:pt idx="6">
                  <c:v>Болезни моче-половой системы</c:v>
                </c:pt>
                <c:pt idx="7">
                  <c:v>Нервные болезни</c:v>
                </c:pt>
                <c:pt idx="8">
                  <c:v>Новообразования</c:v>
                </c:pt>
              </c:strCache>
            </c:strRef>
          </c:cat>
          <c:val>
            <c:numRef>
              <c:f>'заболеваемость Язиков'!$J$48:$J$56</c:f>
              <c:numCache>
                <c:formatCode>#,##0</c:formatCode>
                <c:ptCount val="9"/>
                <c:pt idx="0">
                  <c:v>18411</c:v>
                </c:pt>
                <c:pt idx="1">
                  <c:v>11102</c:v>
                </c:pt>
                <c:pt idx="2">
                  <c:v>6756</c:v>
                </c:pt>
                <c:pt idx="3">
                  <c:v>6173</c:v>
                </c:pt>
                <c:pt idx="4">
                  <c:v>3825</c:v>
                </c:pt>
                <c:pt idx="5">
                  <c:v>3766</c:v>
                </c:pt>
                <c:pt idx="6">
                  <c:v>2502</c:v>
                </c:pt>
                <c:pt idx="7">
                  <c:v>801</c:v>
                </c:pt>
                <c:pt idx="8">
                  <c:v>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C5-48C8-A76B-56ADAA3242F4}"/>
            </c:ext>
          </c:extLst>
        </c:ser>
        <c:ser>
          <c:idx val="1"/>
          <c:order val="1"/>
          <c:tx>
            <c:strRef>
              <c:f>'заболеваемость Язиков'!$K$47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100000">
                  <a:schemeClr val="accent5">
                    <a:tint val="77000"/>
                    <a:alpha val="0"/>
                  </a:schemeClr>
                </a:gs>
                <a:gs pos="50000">
                  <a:schemeClr val="accent5">
                    <a:tint val="77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'заболеваемость Язиков'!$I$48:$I$56</c:f>
              <c:strCache>
                <c:ptCount val="9"/>
                <c:pt idx="0">
                  <c:v>Инфекционные, в том числе НКВИ</c:v>
                </c:pt>
                <c:pt idx="1">
                  <c:v>Сердечно-сосудистые</c:v>
                </c:pt>
                <c:pt idx="2">
                  <c:v>Костно-мышечные заболевания</c:v>
                </c:pt>
                <c:pt idx="3">
                  <c:v>Болезни глаз</c:v>
                </c:pt>
                <c:pt idx="4">
                  <c:v>Болезни органов пищеварения</c:v>
                </c:pt>
                <c:pt idx="5">
                  <c:v>Эндокринные</c:v>
                </c:pt>
                <c:pt idx="6">
                  <c:v>Болезни моче-половой системы</c:v>
                </c:pt>
                <c:pt idx="7">
                  <c:v>Нервные болезни</c:v>
                </c:pt>
                <c:pt idx="8">
                  <c:v>Новообразования</c:v>
                </c:pt>
              </c:strCache>
            </c:strRef>
          </c:cat>
          <c:val>
            <c:numRef>
              <c:f>'заболеваемость Язиков'!$K$48:$K$56</c:f>
              <c:numCache>
                <c:formatCode>#,##0</c:formatCode>
                <c:ptCount val="9"/>
                <c:pt idx="0">
                  <c:v>12289</c:v>
                </c:pt>
                <c:pt idx="1">
                  <c:v>9756</c:v>
                </c:pt>
                <c:pt idx="2">
                  <c:v>4080</c:v>
                </c:pt>
                <c:pt idx="3">
                  <c:v>2787</c:v>
                </c:pt>
                <c:pt idx="4">
                  <c:v>3203</c:v>
                </c:pt>
                <c:pt idx="5">
                  <c:v>2664</c:v>
                </c:pt>
                <c:pt idx="6">
                  <c:v>1868</c:v>
                </c:pt>
                <c:pt idx="7">
                  <c:v>483</c:v>
                </c:pt>
                <c:pt idx="8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C5-48C8-A76B-56ADAA3242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9340208"/>
        <c:axId val="316615920"/>
        <c:axId val="0"/>
      </c:bar3DChart>
      <c:catAx>
        <c:axId val="279340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6615920"/>
        <c:crosses val="autoZero"/>
        <c:auto val="1"/>
        <c:lblAlgn val="ctr"/>
        <c:lblOffset val="100"/>
        <c:noMultiLvlLbl val="0"/>
      </c:catAx>
      <c:valAx>
        <c:axId val="316615920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2793402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1B2E5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C0122-CC4C-42EB-8D3D-9A98C7A58592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B7D56-94D9-4205-87E3-107C35011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2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80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18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752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12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83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36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383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966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7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1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0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931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969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647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5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23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2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1AB43-986A-4C5E-8BB1-1B61A32B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FB9468-7E68-4277-B55D-D05E79B6C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E0474-D7E6-434F-8EFF-7D57382C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48EBF-31EF-4C5C-9E14-B6057C14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37FC-6275-4868-B074-208A19DA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3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149A-ED13-417E-8EBB-2142282C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BD769C-199B-4565-84BC-C048C806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6DD9A-6903-491A-8342-4CD26E32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042D3-55D1-4CAF-888B-27B43873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D5731-DF19-4A3A-81C5-D6E27A6F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4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490C02-2988-4550-A4B4-D010CE8C6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A3C205-7B9D-437F-8348-B746AF64C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A0436-319D-4FDE-9583-CD97E4F0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57D0AE-4F77-48AA-A576-FB6227E3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711B7-35E4-4AC6-9847-175363F8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EFFDD-45DA-4733-AC70-FDB22969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990364-BEE7-423C-AF06-0C5187838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7BB1A-0FD5-431B-B3DE-0EA63A75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6CC9D-9AC9-4712-86A2-5E32B6A5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5CA56-9F6B-4800-BDCE-7EE2EDE7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0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9DDC8-04DB-4097-A32D-FE27EED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B38D7-7FE2-4360-A81F-9200DD21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229FA-4C4E-498B-8CA6-05D88D99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3EB25-C743-4BFB-940F-13AD4986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880A8-FF61-4962-A2DA-2797DDEF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00C18-211C-462E-A3FF-F1021306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692A3-C3F7-4DF3-BBE3-EFD94ED69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AA76A1-67D5-4C09-9727-7C7FA9094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79CAAE-0007-4E6F-831D-B0FF7895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EF33CB-EDBB-48BC-8276-3253113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552D75-58FD-4B19-BD1E-53027D6F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5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3FB51-75D3-4C3D-9927-E900B07D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A3D938-C14C-4F3E-8DC4-F0037C18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10D8E7-B256-4C52-BC31-AE864E13E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DAE40-37E9-4A19-AA25-A12B72199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F699F-591D-4703-8DD4-BD88DDC6C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DA5A61-3776-4737-835A-AA367622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26A036-8807-4A64-95D8-ABDF254E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C6F704-238C-4D6D-B1CE-C670E35F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8996B-6C4D-4A8A-B911-C1114565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2D31F9-7CFD-47E3-8A7F-C8BBCF96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52A6A9-95D2-405E-B409-A4E336CD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924658-E9C1-4B88-9604-FA1CF57E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5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C874A1-48D4-4E4B-BBF4-D268E1E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8E8094-4034-43B6-BF64-2FC81AAA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3D1AF2-8EA0-4542-A276-24AE6EC0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04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D7F2-D77A-4A77-9FC0-048948F7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BB9E5-D065-463B-8DFE-078F1CF3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1D898A-98A7-4400-A868-CA5FF16FE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0B88B4-8FB4-47E9-82DA-DF8357CC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B4B7ED-42A4-4D56-94A5-5AE4A245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03089-70F5-4B0E-9AA3-BB954DA1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8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54E0C-32F1-421F-B7C6-E3623ECE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D34F05-5655-4DFA-BFFB-CB0647C42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2466C-BFBB-4B5C-A055-0F5F819F5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9A334-D1BE-4BFC-8DC6-00FB0186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F300F-48EF-49F1-9038-2A476AE1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8E30C8-DE12-4B6A-8D01-FCE8E3E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2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A0244-1BDB-4A7E-826C-5E5730C8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E0343-F2CA-44A0-B5B6-A1F7A1203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DC001-F6E4-44D3-87E2-F3722FDAA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F3FD-DFAD-4F4A-9D7D-23C764F6BE56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574469-C758-4403-AB87-AF5B4D28F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D3DE38-9E2B-41E6-9E04-675414D97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7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47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2.jpeg"/><Relationship Id="rId5" Type="http://schemas.openxmlformats.org/officeDocument/2006/relationships/image" Target="../media/image18.svg"/><Relationship Id="rId10" Type="http://schemas.openxmlformats.org/officeDocument/2006/relationships/image" Target="../media/image51.jpeg"/><Relationship Id="rId4" Type="http://schemas.openxmlformats.org/officeDocument/2006/relationships/image" Target="../media/image17.pn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7.jpg"/><Relationship Id="rId5" Type="http://schemas.openxmlformats.org/officeDocument/2006/relationships/image" Target="../media/image18.svg"/><Relationship Id="rId10" Type="http://schemas.openxmlformats.org/officeDocument/2006/relationships/image" Target="../media/image56.jpg"/><Relationship Id="rId4" Type="http://schemas.openxmlformats.org/officeDocument/2006/relationships/image" Target="../media/image17.png"/><Relationship Id="rId9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2.jpeg"/><Relationship Id="rId5" Type="http://schemas.openxmlformats.org/officeDocument/2006/relationships/image" Target="../media/image18.svg"/><Relationship Id="rId10" Type="http://schemas.openxmlformats.org/officeDocument/2006/relationships/image" Target="../media/image61.jpeg"/><Relationship Id="rId4" Type="http://schemas.openxmlformats.org/officeDocument/2006/relationships/image" Target="../media/image17.pn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10" Type="http://schemas.openxmlformats.org/officeDocument/2006/relationships/image" Target="../media/image67.jpeg"/><Relationship Id="rId4" Type="http://schemas.openxmlformats.org/officeDocument/2006/relationships/image" Target="../media/image17.pn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72.gif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70.png"/><Relationship Id="rId5" Type="http://schemas.openxmlformats.org/officeDocument/2006/relationships/image" Target="../media/image12.png"/><Relationship Id="rId10" Type="http://schemas.openxmlformats.org/officeDocument/2006/relationships/image" Target="../media/image69.png"/><Relationship Id="rId4" Type="http://schemas.openxmlformats.org/officeDocument/2006/relationships/image" Target="../media/image8.sv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4.jpe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9.jpeg"/><Relationship Id="rId5" Type="http://schemas.openxmlformats.org/officeDocument/2006/relationships/image" Target="../media/image18.svg"/><Relationship Id="rId10" Type="http://schemas.openxmlformats.org/officeDocument/2006/relationships/image" Target="../media/image28.jpeg"/><Relationship Id="rId4" Type="http://schemas.openxmlformats.org/officeDocument/2006/relationships/image" Target="../media/image17.pn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3.svg"/><Relationship Id="rId3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3.svg"/><Relationship Id="rId5" Type="http://schemas.openxmlformats.org/officeDocument/2006/relationships/image" Target="../media/image18.svg"/><Relationship Id="rId15" Type="http://schemas.openxmlformats.org/officeDocument/2006/relationships/image" Target="../media/image35.jpe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Relationship Id="rId1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7.jpeg"/><Relationship Id="rId5" Type="http://schemas.openxmlformats.org/officeDocument/2006/relationships/image" Target="../media/image18.svg"/><Relationship Id="rId10" Type="http://schemas.openxmlformats.org/officeDocument/2006/relationships/image" Target="../media/image36.jpeg"/><Relationship Id="rId4" Type="http://schemas.openxmlformats.org/officeDocument/2006/relationships/image" Target="../media/image17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8.jpeg"/><Relationship Id="rId5" Type="http://schemas.openxmlformats.org/officeDocument/2006/relationships/image" Target="../media/image18.svg"/><Relationship Id="rId10" Type="http://schemas.openxmlformats.org/officeDocument/2006/relationships/image" Target="../media/image10.jpeg"/><Relationship Id="rId4" Type="http://schemas.openxmlformats.org/officeDocument/2006/relationships/image" Target="../media/image17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10" Type="http://schemas.openxmlformats.org/officeDocument/2006/relationships/image" Target="../media/image41.jpeg"/><Relationship Id="rId4" Type="http://schemas.openxmlformats.org/officeDocument/2006/relationships/image" Target="../media/image17.pn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3.jpeg"/><Relationship Id="rId5" Type="http://schemas.openxmlformats.org/officeDocument/2006/relationships/image" Target="../media/image18.svg"/><Relationship Id="rId10" Type="http://schemas.openxmlformats.org/officeDocument/2006/relationships/image" Target="../media/image42.jpeg"/><Relationship Id="rId4" Type="http://schemas.openxmlformats.org/officeDocument/2006/relationships/image" Target="../media/image17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D00DCE-48C4-40D7-A40B-42747107C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28" y="2799833"/>
            <a:ext cx="426677" cy="4507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06CEEC-413F-4760-8697-55E1EEF1E477}"/>
              </a:ext>
            </a:extLst>
          </p:cNvPr>
          <p:cNvSpPr txBox="1"/>
          <p:nvPr/>
        </p:nvSpPr>
        <p:spPr>
          <a:xfrm>
            <a:off x="755117" y="3429000"/>
            <a:ext cx="52346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главных врачей</a:t>
            </a:r>
          </a:p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муниципальных</a:t>
            </a:r>
          </a:p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депутатов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348A60-4419-4F79-9176-7D387C630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9" y="477079"/>
            <a:ext cx="1845676" cy="9228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BD26-2525-4DDB-B0A7-761C02BE1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19F377-2063-482E-97FE-E56831F1AA47}"/>
              </a:ext>
            </a:extLst>
          </p:cNvPr>
          <p:cNvSpPr txBox="1"/>
          <p:nvPr/>
        </p:nvSpPr>
        <p:spPr>
          <a:xfrm>
            <a:off x="-168807" y="1492275"/>
            <a:ext cx="4929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1B2E5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Государственное бюджетное учреждение здравоохранения города Москвы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ГОРОДСКАЯ ПОЛИКЛИНИКА № 107</a:t>
            </a:r>
          </a:p>
          <a:p>
            <a:pPr algn="ctr"/>
            <a:r>
              <a:rPr lang="ru-RU" sz="1400" dirty="0">
                <a:solidFill>
                  <a:srgbClr val="1B2E5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Департамента здравоохранения города Москвы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F0E5E-7085-4C89-A338-12B24D9DD914}"/>
              </a:ext>
            </a:extLst>
          </p:cNvPr>
          <p:cNvSpPr txBox="1"/>
          <p:nvPr/>
        </p:nvSpPr>
        <p:spPr>
          <a:xfrm>
            <a:off x="90884" y="5805124"/>
            <a:ext cx="11546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1B2E5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отчет о работе в 2022 году в районе </a:t>
            </a:r>
            <a:r>
              <a:rPr lang="ru-RU" sz="32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Северное Медведково</a:t>
            </a:r>
          </a:p>
        </p:txBody>
      </p:sp>
    </p:spTree>
    <p:extLst>
      <p:ext uri="{BB962C8B-B14F-4D97-AF65-F5344CB8AC3E}">
        <p14:creationId xmlns:p14="http://schemas.microsoft.com/office/powerpoint/2010/main" val="16972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193373F-504D-41D7-A101-F1C98C8D0588}"/>
              </a:ext>
            </a:extLst>
          </p:cNvPr>
          <p:cNvSpPr/>
          <p:nvPr/>
        </p:nvSpPr>
        <p:spPr>
          <a:xfrm>
            <a:off x="4093220" y="1934465"/>
            <a:ext cx="4403079" cy="361950"/>
          </a:xfrm>
          <a:prstGeom prst="roundRect">
            <a:avLst/>
          </a:prstGeom>
          <a:solidFill>
            <a:srgbClr val="47B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EB2E3BB-7C2F-4892-BCB2-752BE31DC0B9}"/>
              </a:ext>
            </a:extLst>
          </p:cNvPr>
          <p:cNvSpPr/>
          <p:nvPr/>
        </p:nvSpPr>
        <p:spPr>
          <a:xfrm>
            <a:off x="289046" y="3012836"/>
            <a:ext cx="3406653" cy="914400"/>
          </a:xfrm>
          <a:prstGeom prst="roundRect">
            <a:avLst/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История учреждения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4789E3E-E654-4B1B-9050-58CF0323F6B2}"/>
              </a:ext>
            </a:extLst>
          </p:cNvPr>
          <p:cNvSpPr/>
          <p:nvPr/>
        </p:nvSpPr>
        <p:spPr>
          <a:xfrm>
            <a:off x="407368" y="1067271"/>
            <a:ext cx="1022513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1B2E51"/>
                </a:solidFill>
                <a:latin typeface="+mj-lt"/>
              </a:rPr>
              <a:t>1966</a:t>
            </a:r>
            <a:r>
              <a:rPr lang="ru-RU" sz="1400" dirty="0">
                <a:solidFill>
                  <a:srgbClr val="1B2E51"/>
                </a:solidFill>
                <a:latin typeface="+mj-lt"/>
              </a:rPr>
              <a:t> –  открытие 144 районной поликлиники на улице Полярная</a:t>
            </a:r>
          </a:p>
          <a:p>
            <a:pPr algn="just"/>
            <a:r>
              <a:rPr lang="ru-RU" sz="1400" b="1" dirty="0">
                <a:solidFill>
                  <a:srgbClr val="1B2E51"/>
                </a:solidFill>
                <a:latin typeface="+mj-lt"/>
              </a:rPr>
              <a:t>70-е годы </a:t>
            </a:r>
            <a:r>
              <a:rPr lang="ru-RU" sz="1400" dirty="0">
                <a:solidFill>
                  <a:srgbClr val="1B2E51"/>
                </a:solidFill>
                <a:latin typeface="+mj-lt"/>
              </a:rPr>
              <a:t>– массовая застройка районов</a:t>
            </a:r>
          </a:p>
          <a:p>
            <a:pPr algn="just"/>
            <a:r>
              <a:rPr lang="ru-RU" sz="1400" b="1" dirty="0">
                <a:solidFill>
                  <a:srgbClr val="1B2E51"/>
                </a:solidFill>
                <a:latin typeface="+mj-lt"/>
              </a:rPr>
              <a:t>2012</a:t>
            </a:r>
            <a:r>
              <a:rPr lang="ru-RU" sz="1400" dirty="0">
                <a:solidFill>
                  <a:srgbClr val="1B2E51"/>
                </a:solidFill>
                <a:latin typeface="+mj-lt"/>
              </a:rPr>
              <a:t> – объединение поликлиник №№ 31, 48, 144, 107 и 165 района в один амбулаторный центр </a:t>
            </a:r>
          </a:p>
          <a:p>
            <a:pPr algn="just"/>
            <a:endParaRPr lang="ru-RU" sz="1400" dirty="0">
              <a:solidFill>
                <a:srgbClr val="1B2E51"/>
              </a:solidFill>
              <a:latin typeface="+mj-lt"/>
            </a:endParaRPr>
          </a:p>
          <a:p>
            <a:pPr algn="just"/>
            <a:r>
              <a:rPr lang="ru-RU" sz="1400" dirty="0">
                <a:solidFill>
                  <a:srgbClr val="1B2E51"/>
                </a:solidFill>
                <a:latin typeface="+mj-lt"/>
              </a:rPr>
              <a:t>Обслуживаемые районы: </a:t>
            </a:r>
            <a:r>
              <a:rPr lang="ru-RU" sz="1400" i="1" dirty="0">
                <a:solidFill>
                  <a:srgbClr val="1B2E51"/>
                </a:solidFill>
                <a:latin typeface="+mj-lt"/>
              </a:rPr>
              <a:t>Отрадное, Свиблово</a:t>
            </a:r>
            <a:r>
              <a:rPr lang="ru-RU" sz="2000" b="1" i="1" dirty="0">
                <a:solidFill>
                  <a:srgbClr val="1B2E51"/>
                </a:solidFill>
                <a:latin typeface="+mj-lt"/>
              </a:rPr>
              <a:t>, части Северного и Южного Медведково</a:t>
            </a:r>
            <a:r>
              <a:rPr lang="ru-RU" sz="1400" i="1" dirty="0">
                <a:solidFill>
                  <a:srgbClr val="1B2E51"/>
                </a:solidFill>
                <a:latin typeface="+mj-lt"/>
              </a:rPr>
              <a:t>, Бабушкинского </a:t>
            </a:r>
          </a:p>
          <a:p>
            <a:pPr algn="just"/>
            <a:endParaRPr lang="ru-RU" sz="1400" dirty="0">
              <a:solidFill>
                <a:srgbClr val="1B2E51"/>
              </a:solidFill>
              <a:latin typeface="+mj-lt"/>
            </a:endParaRPr>
          </a:p>
          <a:p>
            <a:pPr algn="just"/>
            <a:r>
              <a:rPr lang="ru-RU" sz="1400" dirty="0">
                <a:solidFill>
                  <a:srgbClr val="1B2E51"/>
                </a:solidFill>
                <a:latin typeface="+mj-lt"/>
              </a:rPr>
              <a:t>Всего в настоящее время в составе ГБУЗ «ГП № 107 ДЗМ» пять учреждений, обеспечивающих </a:t>
            </a:r>
          </a:p>
          <a:p>
            <a:pPr algn="just"/>
            <a:r>
              <a:rPr lang="ru-RU" sz="1400" dirty="0">
                <a:solidFill>
                  <a:srgbClr val="1B2E51"/>
                </a:solidFill>
                <a:latin typeface="+mj-lt"/>
              </a:rPr>
              <a:t>первичной медико-санитарной помощью </a:t>
            </a:r>
          </a:p>
          <a:p>
            <a:pPr algn="just"/>
            <a:r>
              <a:rPr lang="ru-RU" sz="6600" b="1" dirty="0">
                <a:solidFill>
                  <a:schemeClr val="bg1"/>
                </a:solidFill>
                <a:latin typeface="+mj-lt"/>
              </a:rPr>
              <a:t>241 010</a:t>
            </a:r>
            <a:endParaRPr lang="ru-RU" sz="3200" b="1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ru-RU" sz="1400" dirty="0">
                <a:solidFill>
                  <a:srgbClr val="1B2E51"/>
                </a:solidFill>
                <a:latin typeface="+mj-lt"/>
              </a:rPr>
              <a:t>человек прикрепленного населения, </a:t>
            </a:r>
          </a:p>
          <a:p>
            <a:pPr algn="just"/>
            <a:r>
              <a:rPr lang="ru-RU" sz="1400" dirty="0">
                <a:solidFill>
                  <a:srgbClr val="1B2E51"/>
                </a:solidFill>
                <a:latin typeface="+mj-lt"/>
              </a:rPr>
              <a:t>в том числе:</a:t>
            </a:r>
          </a:p>
          <a:p>
            <a:pPr algn="just"/>
            <a:endParaRPr lang="ru-RU" sz="1400" b="1" u="sng" dirty="0">
              <a:solidFill>
                <a:srgbClr val="1B2E51"/>
              </a:solidFill>
              <a:latin typeface="+mj-lt"/>
            </a:endParaRPr>
          </a:p>
          <a:p>
            <a:pPr algn="just"/>
            <a:endParaRPr lang="ru-RU" sz="1400" b="1" u="sng" dirty="0">
              <a:solidFill>
                <a:srgbClr val="1B2E51"/>
              </a:solidFill>
              <a:latin typeface="+mj-lt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FB8F27C-B50A-4CBD-9C6C-0F5BFD29E5CB}"/>
              </a:ext>
            </a:extLst>
          </p:cNvPr>
          <p:cNvSpPr/>
          <p:nvPr/>
        </p:nvSpPr>
        <p:spPr>
          <a:xfrm>
            <a:off x="495710" y="3974847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7000" i="1" dirty="0">
                <a:solidFill>
                  <a:srgbClr val="48BDD7"/>
                </a:solidFill>
                <a:latin typeface="+mj-lt"/>
              </a:rPr>
              <a:t>40 994</a:t>
            </a:r>
          </a:p>
          <a:p>
            <a:pPr lvl="0" algn="r"/>
            <a:r>
              <a:rPr lang="ru-RU" sz="2000" dirty="0">
                <a:solidFill>
                  <a:srgbClr val="1B2E51"/>
                </a:solidFill>
                <a:latin typeface="+mj-lt"/>
              </a:rPr>
              <a:t>численность населения</a:t>
            </a:r>
          </a:p>
          <a:p>
            <a:pPr lvl="0" algn="r"/>
            <a:r>
              <a:rPr lang="ru-RU" sz="2000" i="1" dirty="0">
                <a:solidFill>
                  <a:srgbClr val="1B2E51"/>
                </a:solidFill>
                <a:latin typeface="+mj-lt"/>
              </a:rPr>
              <a:t>прикрепленного в филиале</a:t>
            </a:r>
            <a:endParaRPr lang="ru-RU" sz="2000" i="1" dirty="0">
              <a:solidFill>
                <a:srgbClr val="48BDD7"/>
              </a:solidFill>
              <a:latin typeface="+mj-lt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C61C8F2-7FFD-430D-B3B7-4A3A55268D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52" y="2708137"/>
            <a:ext cx="6218036" cy="414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992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>
            <a:extLst>
              <a:ext uri="{FF2B5EF4-FFF2-40B4-BE49-F238E27FC236}">
                <a16:creationId xmlns:a16="http://schemas.microsoft.com/office/drawing/2014/main" id="{59C4D14E-706B-40EF-ADDE-F0FA862D7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1" r="31208" b="55000"/>
          <a:stretch/>
        </p:blipFill>
        <p:spPr bwMode="auto">
          <a:xfrm>
            <a:off x="8616652" y="1218690"/>
            <a:ext cx="3568082" cy="563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9444449" y="535701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5A6488D-F38D-40CB-8151-223DDF714982}"/>
              </a:ext>
            </a:extLst>
          </p:cNvPr>
          <p:cNvSpPr txBox="1"/>
          <p:nvPr/>
        </p:nvSpPr>
        <p:spPr>
          <a:xfrm>
            <a:off x="1706807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Структура учреждения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Picture 3">
            <a:extLst>
              <a:ext uri="{FF2B5EF4-FFF2-40B4-BE49-F238E27FC236}">
                <a16:creationId xmlns:a16="http://schemas.microsoft.com/office/drawing/2014/main" id="{9B84296A-10DB-4A62-81F7-4AB9AEC1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022" y1="74775" x2="85022" y2="74775"/>
                        <a14:foregroundMark x1="77093" y1="82883" x2="77093" y2="82883"/>
                        <a14:foregroundMark x1="72687" y1="91892" x2="72687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46" y="2594849"/>
            <a:ext cx="771429" cy="5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4">
            <a:extLst>
              <a:ext uri="{FF2B5EF4-FFF2-40B4-BE49-F238E27FC236}">
                <a16:creationId xmlns:a16="http://schemas.microsoft.com/office/drawing/2014/main" id="{AFF73B6D-DC8B-4645-BEB6-17F20EC63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4151" y1="34396" x2="64151" y2="34396"/>
                        <a14:foregroundMark x1="43396" y1="81093" x2="43396" y2="81093"/>
                        <a14:foregroundMark x1="49528" y1="79954" x2="49528" y2="79954"/>
                        <a14:foregroundMark x1="41745" y1="84510" x2="41745" y2="84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3191" r="8487" b="8417"/>
          <a:stretch/>
        </p:blipFill>
        <p:spPr bwMode="auto">
          <a:xfrm>
            <a:off x="3349419" y="290442"/>
            <a:ext cx="1748863" cy="127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TextBox 4">
            <a:extLst>
              <a:ext uri="{FF2B5EF4-FFF2-40B4-BE49-F238E27FC236}">
                <a16:creationId xmlns:a16="http://schemas.microsoft.com/office/drawing/2014/main" id="{D66657B4-D170-4160-A2F9-11BD0C75C8D1}"/>
              </a:ext>
            </a:extLst>
          </p:cNvPr>
          <p:cNvSpPr txBox="1"/>
          <p:nvPr/>
        </p:nvSpPr>
        <p:spPr>
          <a:xfrm>
            <a:off x="3454882" y="1524959"/>
            <a:ext cx="1643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i="1" u="sng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ГОЛОВНОЕ УЧРЕЖДЕНИЕ</a:t>
            </a:r>
            <a:endParaRPr lang="ru-RU" sz="1100" i="1" u="sng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  <a:p>
            <a:pPr algn="ctr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/>
                <a:cs typeface="Times New Roman"/>
              </a:rPr>
              <a:t>ул. Декабристов, 24</a:t>
            </a:r>
          </a:p>
        </p:txBody>
      </p:sp>
      <p:sp>
        <p:nvSpPr>
          <p:cNvPr id="137" name="TextBox 10">
            <a:extLst>
              <a:ext uri="{FF2B5EF4-FFF2-40B4-BE49-F238E27FC236}">
                <a16:creationId xmlns:a16="http://schemas.microsoft.com/office/drawing/2014/main" id="{1F287FBF-A101-46C5-888F-B85C807DD49C}"/>
              </a:ext>
            </a:extLst>
          </p:cNvPr>
          <p:cNvSpPr txBox="1"/>
          <p:nvPr/>
        </p:nvSpPr>
        <p:spPr>
          <a:xfrm>
            <a:off x="6848843" y="3186313"/>
            <a:ext cx="1072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ФИЛИАЛ № 4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  <a:p>
            <a:pPr algn="ctr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ул. Пестеля, 6А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  <p:sp>
        <p:nvSpPr>
          <p:cNvPr id="139" name="TextBox 13">
            <a:extLst>
              <a:ext uri="{FF2B5EF4-FFF2-40B4-BE49-F238E27FC236}">
                <a16:creationId xmlns:a16="http://schemas.microsoft.com/office/drawing/2014/main" id="{BAF9F51D-91B1-4D86-BF5D-11BA2552E921}"/>
              </a:ext>
            </a:extLst>
          </p:cNvPr>
          <p:cNvSpPr txBox="1"/>
          <p:nvPr/>
        </p:nvSpPr>
        <p:spPr>
          <a:xfrm>
            <a:off x="3566114" y="4960973"/>
            <a:ext cx="1315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ФИЛИАЛ № 2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  <a:p>
            <a:pPr algn="ctr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ул. Бестужевых, 15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  <p:sp>
        <p:nvSpPr>
          <p:cNvPr id="140" name="TextBox 14">
            <a:extLst>
              <a:ext uri="{FF2B5EF4-FFF2-40B4-BE49-F238E27FC236}">
                <a16:creationId xmlns:a16="http://schemas.microsoft.com/office/drawing/2014/main" id="{5B1F1C1C-C316-4D8B-A615-DE5A7BCBB389}"/>
              </a:ext>
            </a:extLst>
          </p:cNvPr>
          <p:cNvSpPr txBox="1"/>
          <p:nvPr/>
        </p:nvSpPr>
        <p:spPr>
          <a:xfrm>
            <a:off x="440815" y="3181214"/>
            <a:ext cx="1157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ФИЛИАЛ № 1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  <a:p>
            <a:pPr algn="ctr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ул. Снежная, 22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  <p:pic>
        <p:nvPicPr>
          <p:cNvPr id="141" name="Picture 2" descr="Знак, красный крест ПНГ на Прозрачном Фоне • Скачать PNG Знак, красный крест">
            <a:extLst>
              <a:ext uri="{FF2B5EF4-FFF2-40B4-BE49-F238E27FC236}">
                <a16:creationId xmlns:a16="http://schemas.microsoft.com/office/drawing/2014/main" id="{87B7EDC6-4DA7-41F1-A7FA-ACD8114C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19" y="163361"/>
            <a:ext cx="1846412" cy="139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TextBox 14">
            <a:extLst>
              <a:ext uri="{FF2B5EF4-FFF2-40B4-BE49-F238E27FC236}">
                <a16:creationId xmlns:a16="http://schemas.microsoft.com/office/drawing/2014/main" id="{66798051-1493-43FF-B494-9AE3DF798483}"/>
              </a:ext>
            </a:extLst>
          </p:cNvPr>
          <p:cNvSpPr txBox="1"/>
          <p:nvPr/>
        </p:nvSpPr>
        <p:spPr>
          <a:xfrm>
            <a:off x="1463257" y="4454001"/>
            <a:ext cx="131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>
                <a:solidFill>
                  <a:schemeClr val="bg1">
                    <a:lumMod val="75000"/>
                  </a:schemeClr>
                </a:solidFill>
                <a:latin typeface="+mj-lt"/>
                <a:ea typeface="Times New Roman"/>
                <a:cs typeface="Times New Roman"/>
              </a:rPr>
              <a:t>строящееся здание </a:t>
            </a:r>
          </a:p>
          <a:p>
            <a:pPr algn="ctr"/>
            <a:r>
              <a:rPr lang="ru-RU" sz="900" i="1" dirty="0">
                <a:solidFill>
                  <a:schemeClr val="bg1">
                    <a:lumMod val="75000"/>
                  </a:schemeClr>
                </a:solidFill>
                <a:latin typeface="+mj-lt"/>
                <a:ea typeface="Times New Roman"/>
                <a:cs typeface="Times New Roman"/>
              </a:rPr>
              <a:t>ул. </a:t>
            </a:r>
            <a:r>
              <a:rPr lang="ru-RU" sz="900" i="1" dirty="0" err="1">
                <a:solidFill>
                  <a:schemeClr val="bg1">
                    <a:lumMod val="75000"/>
                  </a:schemeClr>
                </a:solidFill>
                <a:latin typeface="+mj-lt"/>
                <a:ea typeface="Times New Roman"/>
                <a:cs typeface="Times New Roman"/>
              </a:rPr>
              <a:t>Уржумская</a:t>
            </a:r>
            <a:r>
              <a:rPr lang="ru-RU" sz="900" i="1" dirty="0">
                <a:solidFill>
                  <a:schemeClr val="bg1">
                    <a:lumMod val="75000"/>
                  </a:schemeClr>
                </a:solidFill>
                <a:latin typeface="+mj-lt"/>
                <a:ea typeface="Times New Roman"/>
                <a:cs typeface="Times New Roman"/>
              </a:rPr>
              <a:t>, 4</a:t>
            </a:r>
            <a:endParaRPr lang="ru-RU" sz="1400" i="1" dirty="0">
              <a:solidFill>
                <a:schemeClr val="bg1">
                  <a:lumMod val="75000"/>
                </a:schemeClr>
              </a:solidFill>
              <a:latin typeface="+mj-lt"/>
              <a:ea typeface="Times New Roman"/>
            </a:endParaRPr>
          </a:p>
        </p:txBody>
      </p:sp>
      <p:pic>
        <p:nvPicPr>
          <p:cNvPr id="143" name="Picture 3">
            <a:extLst>
              <a:ext uri="{FF2B5EF4-FFF2-40B4-BE49-F238E27FC236}">
                <a16:creationId xmlns:a16="http://schemas.microsoft.com/office/drawing/2014/main" id="{7D643D05-B4A1-46CC-A584-5184E964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022" y1="74775" x2="85022" y2="74775"/>
                        <a14:foregroundMark x1="77093" y1="82883" x2="77093" y2="82883"/>
                        <a14:foregroundMark x1="72687" y1="91892" x2="72687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64" y="3806651"/>
            <a:ext cx="771429" cy="5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3">
            <a:extLst>
              <a:ext uri="{FF2B5EF4-FFF2-40B4-BE49-F238E27FC236}">
                <a16:creationId xmlns:a16="http://schemas.microsoft.com/office/drawing/2014/main" id="{AFA2F894-A8C8-49F3-82FC-549C01D7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022" y1="74775" x2="85022" y2="74775"/>
                        <a14:foregroundMark x1="77093" y1="82883" x2="77093" y2="82883"/>
                        <a14:foregroundMark x1="72687" y1="91892" x2="72687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37" y="2546134"/>
            <a:ext cx="771429" cy="5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3">
            <a:extLst>
              <a:ext uri="{FF2B5EF4-FFF2-40B4-BE49-F238E27FC236}">
                <a16:creationId xmlns:a16="http://schemas.microsoft.com/office/drawing/2014/main" id="{728FECAD-FF2E-4984-8D4F-BACD7A3FF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022" y1="74775" x2="85022" y2="74775"/>
                        <a14:foregroundMark x1="77093" y1="82883" x2="77093" y2="82883"/>
                        <a14:foregroundMark x1="72687" y1="91892" x2="72687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35" y="4341964"/>
            <a:ext cx="771429" cy="5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3">
            <a:extLst>
              <a:ext uri="{FF2B5EF4-FFF2-40B4-BE49-F238E27FC236}">
                <a16:creationId xmlns:a16="http://schemas.microsoft.com/office/drawing/2014/main" id="{42F5CDDA-5EA5-43DD-86DE-41ECDBA6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022" y1="74775" x2="85022" y2="74775"/>
                        <a14:foregroundMark x1="77093" y1="82883" x2="77093" y2="82883"/>
                        <a14:foregroundMark x1="72687" y1="91892" x2="72687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73" y="3876465"/>
            <a:ext cx="771429" cy="5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5CFC2599-15C1-4594-A0A7-5FF0521BCA75}"/>
              </a:ext>
            </a:extLst>
          </p:cNvPr>
          <p:cNvSpPr txBox="1"/>
          <p:nvPr/>
        </p:nvSpPr>
        <p:spPr>
          <a:xfrm>
            <a:off x="4607144" y="4710030"/>
            <a:ext cx="1312440" cy="775594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942672"/>
              </a:avLst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25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мин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трм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17 от ост Поликлиника</a:t>
            </a:r>
          </a:p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до ост МФЦ Ю. Медведково, далее на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авт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605</a:t>
            </a:r>
          </a:p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от ост Полярная ул. до ост Сев. Бульвар, 5</a:t>
            </a:r>
          </a:p>
        </p:txBody>
      </p:sp>
      <p:sp>
        <p:nvSpPr>
          <p:cNvPr id="148" name="Стрелка: штриховая вправо 147">
            <a:extLst>
              <a:ext uri="{FF2B5EF4-FFF2-40B4-BE49-F238E27FC236}">
                <a16:creationId xmlns:a16="http://schemas.microsoft.com/office/drawing/2014/main" id="{275E170E-B640-4DB5-9C46-A5F0EBA90699}"/>
              </a:ext>
            </a:extLst>
          </p:cNvPr>
          <p:cNvSpPr/>
          <p:nvPr/>
        </p:nvSpPr>
        <p:spPr>
          <a:xfrm rot="9118461">
            <a:off x="1396527" y="1789140"/>
            <a:ext cx="2052643" cy="4846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Стрелка: штриховая вправо 148">
            <a:extLst>
              <a:ext uri="{FF2B5EF4-FFF2-40B4-BE49-F238E27FC236}">
                <a16:creationId xmlns:a16="http://schemas.microsoft.com/office/drawing/2014/main" id="{D5A0A0AC-770D-4467-B5CC-FEE8AC3BA232}"/>
              </a:ext>
            </a:extLst>
          </p:cNvPr>
          <p:cNvSpPr/>
          <p:nvPr/>
        </p:nvSpPr>
        <p:spPr>
          <a:xfrm rot="1664530">
            <a:off x="5061971" y="1772496"/>
            <a:ext cx="2052643" cy="4846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Стрелка: штриховая вправо 149">
            <a:extLst>
              <a:ext uri="{FF2B5EF4-FFF2-40B4-BE49-F238E27FC236}">
                <a16:creationId xmlns:a16="http://schemas.microsoft.com/office/drawing/2014/main" id="{E0A97264-871B-48C7-828D-418A372839BE}"/>
              </a:ext>
            </a:extLst>
          </p:cNvPr>
          <p:cNvSpPr/>
          <p:nvPr/>
        </p:nvSpPr>
        <p:spPr>
          <a:xfrm rot="5400000">
            <a:off x="3249632" y="2916641"/>
            <a:ext cx="2052643" cy="4846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Стрелка: штриховая вправо 150">
            <a:extLst>
              <a:ext uri="{FF2B5EF4-FFF2-40B4-BE49-F238E27FC236}">
                <a16:creationId xmlns:a16="http://schemas.microsoft.com/office/drawing/2014/main" id="{F924BB12-A048-4891-BE9D-2D7E08F4BBDC}"/>
              </a:ext>
            </a:extLst>
          </p:cNvPr>
          <p:cNvSpPr/>
          <p:nvPr/>
        </p:nvSpPr>
        <p:spPr>
          <a:xfrm rot="7570325">
            <a:off x="1978492" y="2593526"/>
            <a:ext cx="2138247" cy="4846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Стрелка: штриховая вправо 151">
            <a:extLst>
              <a:ext uri="{FF2B5EF4-FFF2-40B4-BE49-F238E27FC236}">
                <a16:creationId xmlns:a16="http://schemas.microsoft.com/office/drawing/2014/main" id="{968CA2D6-17F7-4AC5-8E92-87774976F721}"/>
              </a:ext>
            </a:extLst>
          </p:cNvPr>
          <p:cNvSpPr/>
          <p:nvPr/>
        </p:nvSpPr>
        <p:spPr>
          <a:xfrm rot="3266494">
            <a:off x="4402690" y="2592586"/>
            <a:ext cx="2143630" cy="484632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" name="Picture 2" descr="Знак, красный крест ПНГ на Прозрачном Фоне • Скачать PNG Знак, красный крест">
            <a:extLst>
              <a:ext uri="{FF2B5EF4-FFF2-40B4-BE49-F238E27FC236}">
                <a16:creationId xmlns:a16="http://schemas.microsoft.com/office/drawing/2014/main" id="{12B4EC81-20BC-4D90-9EDC-F3EA83A4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22" y="2343385"/>
            <a:ext cx="1277549" cy="96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D1C15BDB-4FFB-4252-931E-0B8F7869B299}"/>
              </a:ext>
            </a:extLst>
          </p:cNvPr>
          <p:cNvSpPr txBox="1"/>
          <p:nvPr/>
        </p:nvSpPr>
        <p:spPr>
          <a:xfrm rot="994705">
            <a:off x="1628696" y="3583496"/>
            <a:ext cx="4246980" cy="2786743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905662"/>
              </a:avLst>
            </a:prstTxWarp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25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мин автобусом 428 от остановки Поликлиника до остановки к-т Сатурн</a:t>
            </a:r>
          </a:p>
        </p:txBody>
      </p:sp>
      <p:sp>
        <p:nvSpPr>
          <p:cNvPr id="155" name="Дуга 154">
            <a:extLst>
              <a:ext uri="{FF2B5EF4-FFF2-40B4-BE49-F238E27FC236}">
                <a16:creationId xmlns:a16="http://schemas.microsoft.com/office/drawing/2014/main" id="{44989A75-DB8D-418F-BAB6-6C80ECB2465B}"/>
              </a:ext>
            </a:extLst>
          </p:cNvPr>
          <p:cNvSpPr/>
          <p:nvPr/>
        </p:nvSpPr>
        <p:spPr>
          <a:xfrm rot="8222064">
            <a:off x="3870269" y="3035590"/>
            <a:ext cx="2824254" cy="2713827"/>
          </a:xfrm>
          <a:prstGeom prst="arc">
            <a:avLst>
              <a:gd name="adj1" fmla="val 15455461"/>
              <a:gd name="adj2" fmla="val 0"/>
            </a:avLst>
          </a:prstGeom>
          <a:ln w="76200">
            <a:solidFill>
              <a:schemeClr val="accent6"/>
            </a:solidFill>
            <a:prstDash val="solid"/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Дуга 155">
            <a:extLst>
              <a:ext uri="{FF2B5EF4-FFF2-40B4-BE49-F238E27FC236}">
                <a16:creationId xmlns:a16="http://schemas.microsoft.com/office/drawing/2014/main" id="{42001916-4724-49B0-BD74-C0505CFC2A5E}"/>
              </a:ext>
            </a:extLst>
          </p:cNvPr>
          <p:cNvSpPr/>
          <p:nvPr/>
        </p:nvSpPr>
        <p:spPr>
          <a:xfrm rot="8222064">
            <a:off x="1229063" y="829104"/>
            <a:ext cx="5188133" cy="5917882"/>
          </a:xfrm>
          <a:prstGeom prst="arc">
            <a:avLst>
              <a:gd name="adj1" fmla="val 15077288"/>
              <a:gd name="adj2" fmla="val 2782151"/>
            </a:avLst>
          </a:prstGeom>
          <a:ln w="76200">
            <a:solidFill>
              <a:schemeClr val="accent6"/>
            </a:solidFill>
            <a:prstDash val="solid"/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6E0765A5-54D0-4028-A1BE-0B55873E206C}"/>
              </a:ext>
            </a:extLst>
          </p:cNvPr>
          <p:cNvSpPr/>
          <p:nvPr/>
        </p:nvSpPr>
        <p:spPr>
          <a:xfrm>
            <a:off x="10147300" y="3009900"/>
            <a:ext cx="1098550" cy="984250"/>
          </a:xfrm>
          <a:custGeom>
            <a:avLst/>
            <a:gdLst>
              <a:gd name="connsiteX0" fmla="*/ 393700 w 1098550"/>
              <a:gd name="connsiteY0" fmla="*/ 0 h 984250"/>
              <a:gd name="connsiteX1" fmla="*/ 374650 w 1098550"/>
              <a:gd name="connsiteY1" fmla="*/ 76200 h 984250"/>
              <a:gd name="connsiteX2" fmla="*/ 107950 w 1098550"/>
              <a:gd name="connsiteY2" fmla="*/ 222250 h 984250"/>
              <a:gd name="connsiteX3" fmla="*/ 69850 w 1098550"/>
              <a:gd name="connsiteY3" fmla="*/ 311150 h 984250"/>
              <a:gd name="connsiteX4" fmla="*/ 0 w 1098550"/>
              <a:gd name="connsiteY4" fmla="*/ 368300 h 984250"/>
              <a:gd name="connsiteX5" fmla="*/ 50800 w 1098550"/>
              <a:gd name="connsiteY5" fmla="*/ 482600 h 984250"/>
              <a:gd name="connsiteX6" fmla="*/ 63500 w 1098550"/>
              <a:gd name="connsiteY6" fmla="*/ 647700 h 984250"/>
              <a:gd name="connsiteX7" fmla="*/ 254000 w 1098550"/>
              <a:gd name="connsiteY7" fmla="*/ 800100 h 984250"/>
              <a:gd name="connsiteX8" fmla="*/ 247650 w 1098550"/>
              <a:gd name="connsiteY8" fmla="*/ 869950 h 984250"/>
              <a:gd name="connsiteX9" fmla="*/ 330200 w 1098550"/>
              <a:gd name="connsiteY9" fmla="*/ 984250 h 984250"/>
              <a:gd name="connsiteX10" fmla="*/ 381000 w 1098550"/>
              <a:gd name="connsiteY10" fmla="*/ 844550 h 984250"/>
              <a:gd name="connsiteX11" fmla="*/ 508000 w 1098550"/>
              <a:gd name="connsiteY11" fmla="*/ 800100 h 984250"/>
              <a:gd name="connsiteX12" fmla="*/ 571500 w 1098550"/>
              <a:gd name="connsiteY12" fmla="*/ 698500 h 984250"/>
              <a:gd name="connsiteX13" fmla="*/ 673100 w 1098550"/>
              <a:gd name="connsiteY13" fmla="*/ 704850 h 984250"/>
              <a:gd name="connsiteX14" fmla="*/ 647700 w 1098550"/>
              <a:gd name="connsiteY14" fmla="*/ 450850 h 984250"/>
              <a:gd name="connsiteX15" fmla="*/ 723900 w 1098550"/>
              <a:gd name="connsiteY15" fmla="*/ 381000 h 984250"/>
              <a:gd name="connsiteX16" fmla="*/ 895350 w 1098550"/>
              <a:gd name="connsiteY16" fmla="*/ 387350 h 984250"/>
              <a:gd name="connsiteX17" fmla="*/ 908050 w 1098550"/>
              <a:gd name="connsiteY17" fmla="*/ 317500 h 984250"/>
              <a:gd name="connsiteX18" fmla="*/ 958850 w 1098550"/>
              <a:gd name="connsiteY18" fmla="*/ 349250 h 984250"/>
              <a:gd name="connsiteX19" fmla="*/ 1035050 w 1098550"/>
              <a:gd name="connsiteY19" fmla="*/ 292100 h 984250"/>
              <a:gd name="connsiteX20" fmla="*/ 1041400 w 1098550"/>
              <a:gd name="connsiteY20" fmla="*/ 184150 h 984250"/>
              <a:gd name="connsiteX21" fmla="*/ 1098550 w 1098550"/>
              <a:gd name="connsiteY21" fmla="*/ 158750 h 984250"/>
              <a:gd name="connsiteX22" fmla="*/ 1085850 w 1098550"/>
              <a:gd name="connsiteY22" fmla="*/ 50800 h 984250"/>
              <a:gd name="connsiteX23" fmla="*/ 958850 w 1098550"/>
              <a:gd name="connsiteY23" fmla="*/ 82550 h 984250"/>
              <a:gd name="connsiteX24" fmla="*/ 914400 w 1098550"/>
              <a:gd name="connsiteY24" fmla="*/ 57150 h 984250"/>
              <a:gd name="connsiteX25" fmla="*/ 908050 w 1098550"/>
              <a:gd name="connsiteY25" fmla="*/ 25400 h 984250"/>
              <a:gd name="connsiteX26" fmla="*/ 889000 w 1098550"/>
              <a:gd name="connsiteY26" fmla="*/ 38100 h 984250"/>
              <a:gd name="connsiteX27" fmla="*/ 869950 w 1098550"/>
              <a:gd name="connsiteY27" fmla="*/ 76200 h 984250"/>
              <a:gd name="connsiteX28" fmla="*/ 647700 w 1098550"/>
              <a:gd name="connsiteY28" fmla="*/ 69850 h 984250"/>
              <a:gd name="connsiteX29" fmla="*/ 393700 w 1098550"/>
              <a:gd name="connsiteY29" fmla="*/ 0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8550" h="984250">
                <a:moveTo>
                  <a:pt x="393700" y="0"/>
                </a:moveTo>
                <a:lnTo>
                  <a:pt x="374650" y="76200"/>
                </a:lnTo>
                <a:lnTo>
                  <a:pt x="107950" y="222250"/>
                </a:lnTo>
                <a:lnTo>
                  <a:pt x="69850" y="311150"/>
                </a:lnTo>
                <a:lnTo>
                  <a:pt x="0" y="368300"/>
                </a:lnTo>
                <a:lnTo>
                  <a:pt x="50800" y="482600"/>
                </a:lnTo>
                <a:lnTo>
                  <a:pt x="63500" y="647700"/>
                </a:lnTo>
                <a:lnTo>
                  <a:pt x="254000" y="800100"/>
                </a:lnTo>
                <a:lnTo>
                  <a:pt x="247650" y="869950"/>
                </a:lnTo>
                <a:lnTo>
                  <a:pt x="330200" y="984250"/>
                </a:lnTo>
                <a:lnTo>
                  <a:pt x="381000" y="844550"/>
                </a:lnTo>
                <a:lnTo>
                  <a:pt x="508000" y="800100"/>
                </a:lnTo>
                <a:lnTo>
                  <a:pt x="571500" y="698500"/>
                </a:lnTo>
                <a:lnTo>
                  <a:pt x="673100" y="704850"/>
                </a:lnTo>
                <a:lnTo>
                  <a:pt x="647700" y="450850"/>
                </a:lnTo>
                <a:lnTo>
                  <a:pt x="723900" y="381000"/>
                </a:lnTo>
                <a:lnTo>
                  <a:pt x="895350" y="387350"/>
                </a:lnTo>
                <a:lnTo>
                  <a:pt x="908050" y="317500"/>
                </a:lnTo>
                <a:lnTo>
                  <a:pt x="958850" y="349250"/>
                </a:lnTo>
                <a:lnTo>
                  <a:pt x="1035050" y="292100"/>
                </a:lnTo>
                <a:lnTo>
                  <a:pt x="1041400" y="184150"/>
                </a:lnTo>
                <a:lnTo>
                  <a:pt x="1098550" y="158750"/>
                </a:lnTo>
                <a:lnTo>
                  <a:pt x="1085850" y="50800"/>
                </a:lnTo>
                <a:lnTo>
                  <a:pt x="958850" y="82550"/>
                </a:lnTo>
                <a:lnTo>
                  <a:pt x="914400" y="57150"/>
                </a:lnTo>
                <a:lnTo>
                  <a:pt x="908050" y="25400"/>
                </a:lnTo>
                <a:lnTo>
                  <a:pt x="889000" y="38100"/>
                </a:lnTo>
                <a:lnTo>
                  <a:pt x="869950" y="76200"/>
                </a:lnTo>
                <a:lnTo>
                  <a:pt x="647700" y="69850"/>
                </a:lnTo>
                <a:lnTo>
                  <a:pt x="39370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" name="Прямоугольник: скругленные углы 1023">
            <a:extLst>
              <a:ext uri="{FF2B5EF4-FFF2-40B4-BE49-F238E27FC236}">
                <a16:creationId xmlns:a16="http://schemas.microsoft.com/office/drawing/2014/main" id="{7F0AEAD7-0590-4568-BB13-D338EAD170A8}"/>
              </a:ext>
            </a:extLst>
          </p:cNvPr>
          <p:cNvSpPr/>
          <p:nvPr/>
        </p:nvSpPr>
        <p:spPr>
          <a:xfrm>
            <a:off x="5680204" y="4512066"/>
            <a:ext cx="1229454" cy="492832"/>
          </a:xfrm>
          <a:prstGeom prst="round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ea typeface="Times New Roman"/>
                <a:cs typeface="Times New Roman"/>
              </a:rPr>
              <a:t>ФИЛИАЛ 3</a:t>
            </a:r>
            <a:endParaRPr lang="ru-RU" sz="1000" dirty="0">
              <a:solidFill>
                <a:schemeClr val="bg1"/>
              </a:solidFill>
              <a:ea typeface="Times New Roman"/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</a:rPr>
              <a:t>ул. Полярная, 28</a:t>
            </a:r>
            <a:endParaRPr lang="ru-RU" sz="1000" dirty="0">
              <a:solidFill>
                <a:schemeClr val="bg1"/>
              </a:solidFill>
              <a:latin typeface="+mj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3800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Структура и численность населения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198AFE5-FF49-4E65-9001-7BBC2AA9E1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518644"/>
              </p:ext>
            </p:extLst>
          </p:nvPr>
        </p:nvGraphicFramePr>
        <p:xfrm>
          <a:off x="191344" y="2523753"/>
          <a:ext cx="5087888" cy="419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FEE638A-C5AE-41C7-B5DC-A0481DD4A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321940"/>
              </p:ext>
            </p:extLst>
          </p:nvPr>
        </p:nvGraphicFramePr>
        <p:xfrm>
          <a:off x="5951984" y="1772816"/>
          <a:ext cx="5784643" cy="68999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993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rgbClr val="1B2E51"/>
                          </a:solidFill>
                          <a:latin typeface="+mj-lt"/>
                        </a:rPr>
                        <a:t>Всего в ГБУЗ</a:t>
                      </a:r>
                      <a:r>
                        <a:rPr lang="ru-RU" sz="2100" baseline="0" dirty="0">
                          <a:solidFill>
                            <a:srgbClr val="1B2E51"/>
                          </a:solidFill>
                          <a:latin typeface="+mj-lt"/>
                        </a:rPr>
                        <a:t> «ГП № 107 ДЗМ»</a:t>
                      </a:r>
                      <a:endParaRPr lang="ru-RU" sz="2100" dirty="0">
                        <a:solidFill>
                          <a:srgbClr val="1B2E51"/>
                        </a:solidFill>
                        <a:latin typeface="+mj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rgbClr val="1B2E51"/>
                          </a:solidFill>
                          <a:latin typeface="+mj-lt"/>
                        </a:rPr>
                        <a:t>241 010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82419CD7-03E1-4C2A-9A83-B12C54BAD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634422"/>
              </p:ext>
            </p:extLst>
          </p:nvPr>
        </p:nvGraphicFramePr>
        <p:xfrm>
          <a:off x="5975987" y="2824404"/>
          <a:ext cx="5784643" cy="61108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088"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tx1"/>
                          </a:solidFill>
                          <a:latin typeface="+mj-lt"/>
                        </a:rPr>
                        <a:t>Филиал № 3 (ГП № 144)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rgbClr val="1B2E51"/>
                          </a:solidFill>
                          <a:latin typeface="+mj-lt"/>
                        </a:rPr>
                        <a:t>40 994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652A781-A057-4F3C-ACAE-6B6680D46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81225"/>
              </p:ext>
            </p:extLst>
          </p:nvPr>
        </p:nvGraphicFramePr>
        <p:xfrm>
          <a:off x="5963763" y="3861048"/>
          <a:ext cx="5784643" cy="15240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088"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rgbClr val="47B1D8"/>
                          </a:solidFill>
                          <a:latin typeface="+mj-lt"/>
                        </a:rPr>
                        <a:t>Филиал № 3 </a:t>
                      </a:r>
                    </a:p>
                    <a:p>
                      <a:pPr algn="ctr"/>
                      <a:r>
                        <a:rPr lang="ru-RU" sz="2100" b="0" dirty="0">
                          <a:solidFill>
                            <a:srgbClr val="47B1D8"/>
                          </a:solidFill>
                          <a:latin typeface="+mj-lt"/>
                        </a:rPr>
                        <a:t>(Северное Медведково)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rgbClr val="47B1D8"/>
                          </a:solidFill>
                          <a:latin typeface="+mj-lt"/>
                        </a:rPr>
                        <a:t>22 547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088"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Филиал № 3</a:t>
                      </a:r>
                    </a:p>
                    <a:p>
                      <a:pPr algn="ctr"/>
                      <a:r>
                        <a:rPr lang="ru-RU" sz="21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(Южное Медведково)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18 447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val="1602390257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15A4A673-FB8E-45BB-B1B9-F92E01EFB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925396"/>
              </p:ext>
            </p:extLst>
          </p:nvPr>
        </p:nvGraphicFramePr>
        <p:xfrm>
          <a:off x="191344" y="468458"/>
          <a:ext cx="5087888" cy="335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53574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Подразделения в составе учреждения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2B7BED-3132-4814-9C16-B4AD52BC6784}"/>
              </a:ext>
            </a:extLst>
          </p:cNvPr>
          <p:cNvSpPr/>
          <p:nvPr/>
        </p:nvSpPr>
        <p:spPr>
          <a:xfrm>
            <a:off x="515787" y="1003797"/>
            <a:ext cx="6096000" cy="60906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u="sng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терапевтические отделения</a:t>
            </a:r>
            <a:r>
              <a:rPr lang="ru-RU" sz="1600" b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>
              <a:solidFill>
                <a:srgbClr val="1B2E5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i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плановый прием,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i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кабинеты дежурных врачей,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i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кабинеты врачей для пациентов с </a:t>
            </a:r>
            <a:r>
              <a:rPr lang="ru-RU" sz="1200" i="1" dirty="0" err="1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мн.хроническими</a:t>
            </a:r>
            <a:r>
              <a:rPr lang="ru-RU" sz="1200" i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заболеваниями,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отделение для пациентов с ОРВИ,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u="sng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отделение медицинской помощи на дому</a:t>
            </a:r>
            <a:r>
              <a:rPr lang="ru-RU" sz="1600" b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i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Плановая помощь пациентам, в том числе с ОРВИ и НКВИ,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i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патронажная служба,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b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отделение медицинской профилактики</a:t>
            </a: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телемедицинский центр,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хирургическое отделение,</a:t>
            </a:r>
            <a:endParaRPr lang="ru-RU" sz="1400" dirty="0">
              <a:solidFill>
                <a:srgbClr val="1B2E5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офтальмологическое отделение,</a:t>
            </a:r>
            <a:endParaRPr lang="ru-RU" sz="1400" dirty="0">
              <a:solidFill>
                <a:srgbClr val="1B2E5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оториноларингологическое отделение,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урологическое отделение,</a:t>
            </a:r>
            <a:endParaRPr lang="ru-RU" sz="1400" dirty="0">
              <a:solidFill>
                <a:srgbClr val="1B2E5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эндокринологическое отделение,</a:t>
            </a:r>
            <a:endParaRPr lang="ru-RU" sz="1400" dirty="0">
              <a:solidFill>
                <a:srgbClr val="1B2E5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кабинеты кардиологов,</a:t>
            </a:r>
            <a:endParaRPr lang="ru-RU" sz="1400" dirty="0">
              <a:solidFill>
                <a:srgbClr val="1B2E5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кабинеты неврологов,</a:t>
            </a:r>
            <a:endParaRPr lang="ru-RU" sz="1400" dirty="0">
              <a:solidFill>
                <a:srgbClr val="1B2E5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консультативно-диагностическое отделение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i="1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инфекционист, аллерголог, пульмонолог, гастроэнтеролог,</a:t>
            </a:r>
            <a:endParaRPr lang="ru-RU" sz="1400" dirty="0">
              <a:solidFill>
                <a:srgbClr val="1B2E5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отделение функциональной диагностики,</a:t>
            </a:r>
            <a:endParaRPr lang="ru-RU" sz="1400" dirty="0">
              <a:solidFill>
                <a:srgbClr val="1B2E5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отделение лучевой диагностики,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2E5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Кабинеты ИФА-диагностики НКВИ.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AB8DAF-8C54-4BB9-906B-B3D6F13496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5" y="2904521"/>
            <a:ext cx="2611214" cy="18602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0EFB6B-9DFA-4718-8D92-3DB1CA8DB7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5" y="1062493"/>
            <a:ext cx="2597551" cy="17335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EEF2F4-CD8F-467B-A699-7EAE20B2DE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26" y="4886528"/>
            <a:ext cx="2611214" cy="17427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2B4CDB-ECD2-4804-89E5-6C717E41F8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621" y="2886521"/>
            <a:ext cx="2784731" cy="18585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3C0D35-772D-4390-B830-C037476791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"/>
          <a:stretch/>
        </p:blipFill>
        <p:spPr>
          <a:xfrm>
            <a:off x="8644620" y="4886528"/>
            <a:ext cx="2784731" cy="17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2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Штаты и кадры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DE19661-6C7E-44C9-AB15-D8BDB81ED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57630"/>
              </p:ext>
            </p:extLst>
          </p:nvPr>
        </p:nvGraphicFramePr>
        <p:xfrm>
          <a:off x="4072420" y="1496232"/>
          <a:ext cx="7124701" cy="324183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73973">
                  <a:extLst>
                    <a:ext uri="{9D8B030D-6E8A-4147-A177-3AD203B41FA5}">
                      <a16:colId xmlns:a16="http://schemas.microsoft.com/office/drawing/2014/main" val="2190491302"/>
                    </a:ext>
                  </a:extLst>
                </a:gridCol>
                <a:gridCol w="1037682">
                  <a:extLst>
                    <a:ext uri="{9D8B030D-6E8A-4147-A177-3AD203B41FA5}">
                      <a16:colId xmlns:a16="http://schemas.microsoft.com/office/drawing/2014/main" val="3489902840"/>
                    </a:ext>
                  </a:extLst>
                </a:gridCol>
                <a:gridCol w="1037682">
                  <a:extLst>
                    <a:ext uri="{9D8B030D-6E8A-4147-A177-3AD203B41FA5}">
                      <a16:colId xmlns:a16="http://schemas.microsoft.com/office/drawing/2014/main" val="692797705"/>
                    </a:ext>
                  </a:extLst>
                </a:gridCol>
                <a:gridCol w="1037682">
                  <a:extLst>
                    <a:ext uri="{9D8B030D-6E8A-4147-A177-3AD203B41FA5}">
                      <a16:colId xmlns:a16="http://schemas.microsoft.com/office/drawing/2014/main" val="322144873"/>
                    </a:ext>
                  </a:extLst>
                </a:gridCol>
                <a:gridCol w="1037682">
                  <a:extLst>
                    <a:ext uri="{9D8B030D-6E8A-4147-A177-3AD203B41FA5}">
                      <a16:colId xmlns:a16="http://schemas.microsoft.com/office/drawing/2014/main" val="2664195275"/>
                    </a:ext>
                  </a:extLst>
                </a:gridCol>
              </a:tblGrid>
              <a:tr h="55982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Должности</a:t>
                      </a:r>
                      <a:endParaRPr lang="ru-RU" sz="1600" b="1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2021 год (на 1 января)</a:t>
                      </a:r>
                      <a:endParaRPr lang="ru-RU" sz="1600" b="1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2022 год (на 1 января)</a:t>
                      </a:r>
                      <a:endParaRPr lang="ru-RU" sz="1600" b="1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BDE7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418664"/>
                  </a:ext>
                </a:extLst>
              </a:tr>
              <a:tr h="10057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Занято должностей</a:t>
                      </a:r>
                      <a:endParaRPr lang="ru-RU" sz="12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Физических лиц</a:t>
                      </a:r>
                      <a:endParaRPr lang="ru-RU" sz="12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Занято должностей</a:t>
                      </a:r>
                      <a:endParaRPr lang="ru-RU" sz="12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Физических лиц</a:t>
                      </a:r>
                      <a:endParaRPr lang="ru-RU" sz="12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434499"/>
                  </a:ext>
                </a:extLst>
              </a:tr>
              <a:tr h="3352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Врачи</a:t>
                      </a:r>
                      <a:endParaRPr lang="ru-RU" sz="1600" b="1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388,5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314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346,25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291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229652"/>
                  </a:ext>
                </a:extLst>
              </a:tr>
              <a:tr h="3352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в т.ч. участковые + ВОП</a:t>
                      </a:r>
                      <a:endParaRPr lang="ru-RU" sz="1600" b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171,25</a:t>
                      </a:r>
                      <a:endParaRPr lang="ru-RU" sz="1600" b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163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140,25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149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123561"/>
                  </a:ext>
                </a:extLst>
              </a:tr>
              <a:tr h="3352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Средний медицинский персонал</a:t>
                      </a:r>
                      <a:endParaRPr lang="ru-RU" sz="1600" b="1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341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337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352,5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340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48B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280482"/>
                  </a:ext>
                </a:extLst>
              </a:tr>
              <a:tr h="3352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в т.ч. участковые + ВОП</a:t>
                      </a:r>
                      <a:endParaRPr lang="ru-RU" sz="1600" b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111</a:t>
                      </a:r>
                      <a:endParaRPr lang="ru-RU" sz="1600" b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109</a:t>
                      </a:r>
                      <a:endParaRPr lang="ru-RU" sz="1600" b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102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105</a:t>
                      </a:r>
                      <a:endParaRPr lang="ru-RU" sz="1600" b="0" dirty="0">
                        <a:solidFill>
                          <a:srgbClr val="1B2E51"/>
                        </a:solidFill>
                        <a:effectLst/>
                        <a:latin typeface="+mj-lt"/>
                      </a:endParaRPr>
                    </a:p>
                  </a:txBody>
                  <a:tcPr marL="28575" marR="28575" marT="0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330899"/>
                  </a:ext>
                </a:extLst>
              </a:tr>
              <a:tr h="335252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Итого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729,5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651</a:t>
                      </a: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698,75</a:t>
                      </a:r>
                    </a:p>
                  </a:txBody>
                  <a:tcPr marL="28575" marR="28575" marT="0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dirty="0">
                          <a:solidFill>
                            <a:srgbClr val="1B2E51"/>
                          </a:solidFill>
                          <a:effectLst/>
                          <a:latin typeface="+mj-lt"/>
                        </a:rPr>
                        <a:t>631</a:t>
                      </a:r>
                    </a:p>
                  </a:txBody>
                  <a:tcPr marL="28575" marR="28575" marT="0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118664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E32B5F-BB01-4497-B243-B3347FD1F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57" y="3440847"/>
            <a:ext cx="1883549" cy="18835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3504DA2-E6A3-49F5-B55F-4B0EF26A5D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55" y="4636839"/>
            <a:ext cx="1712533" cy="17125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8D112C3-4879-40DA-81C4-256BF5DF48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4931904"/>
            <a:ext cx="1779627" cy="17796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B56F23-5978-4EB9-BD92-51F46DA167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4436170"/>
            <a:ext cx="1779627" cy="17796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592545-5359-4288-9A8B-D69633D9CA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6"/>
          <a:stretch/>
        </p:blipFill>
        <p:spPr>
          <a:xfrm>
            <a:off x="342899" y="1548445"/>
            <a:ext cx="2041394" cy="226157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72292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8717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Диагностические возможности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учреждения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9C53318-C5BE-4FE2-BBF5-86F508928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654668"/>
              </p:ext>
            </p:extLst>
          </p:nvPr>
        </p:nvGraphicFramePr>
        <p:xfrm>
          <a:off x="6426199" y="2045999"/>
          <a:ext cx="4851400" cy="424158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63900">
                  <a:extLst>
                    <a:ext uri="{9D8B030D-6E8A-4147-A177-3AD203B41FA5}">
                      <a16:colId xmlns:a16="http://schemas.microsoft.com/office/drawing/2014/main" val="1587473965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257209801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76249708"/>
                    </a:ext>
                  </a:extLst>
                </a:gridCol>
              </a:tblGrid>
              <a:tr h="5107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Наименование оборудования</a:t>
                      </a:r>
                      <a:endParaRPr lang="ru-RU" sz="1100" b="1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Количество единиц оборудования</a:t>
                      </a:r>
                      <a:endParaRPr lang="ru-RU" sz="1100" b="1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577152"/>
                  </a:ext>
                </a:extLst>
              </a:tr>
              <a:tr h="9327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rgbClr val="1B2E51"/>
                          </a:solidFill>
                          <a:effectLst/>
                        </a:rPr>
                        <a:t>ГБУЗ "ГП № 107 ДЗМ"</a:t>
                      </a:r>
                      <a:endParaRPr lang="ru-RU" sz="1100" b="1" i="0" u="none" strike="noStrike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rgbClr val="1B2E51"/>
                          </a:solidFill>
                          <a:effectLst/>
                        </a:rPr>
                        <a:t>Филиал № 3</a:t>
                      </a:r>
                      <a:endParaRPr lang="ru-RU" sz="1100" b="1" i="0" u="none" strike="noStrike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016259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Ультразвуковое 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28187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Рентгенологическое, в т.ч.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0715244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- рентгенологический аппарат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392156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- маммограф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5544538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- флюорограф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964814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Офтальмологическое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8103784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Функциональной диагностики, в т.ч.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36839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- ЭКГ,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5883721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- </a:t>
                      </a:r>
                      <a:r>
                        <a:rPr lang="ru-RU" sz="1100" u="none" strike="noStrike" dirty="0" err="1">
                          <a:solidFill>
                            <a:srgbClr val="1B2E51"/>
                          </a:solidFill>
                          <a:effectLst/>
                        </a:rPr>
                        <a:t>холтеровское</a:t>
                      </a:r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 мониторирование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94717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Эндоскопическое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4835123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rgbClr val="1B2E51"/>
                          </a:solidFill>
                          <a:effectLst/>
                        </a:rPr>
                        <a:t>Отоларингологическое</a:t>
                      </a:r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482379"/>
                  </a:ext>
                </a:extLst>
              </a:tr>
              <a:tr h="233176"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1B2E5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1549521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CC1BD1-A103-45C6-A1DA-F923FAAE74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4" y="1041653"/>
            <a:ext cx="2772112" cy="185008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0B5937-7102-49EE-A829-BAE503013F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33" y="2967983"/>
            <a:ext cx="2782415" cy="18569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AE70E8-75A3-4737-9932-BA1BFA4EFA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66"/>
          <a:stretch/>
        </p:blipFill>
        <p:spPr>
          <a:xfrm>
            <a:off x="3180033" y="4905550"/>
            <a:ext cx="2772112" cy="187058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BDC014-9218-46F3-BD88-51B20CC2D6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34" y="1037291"/>
            <a:ext cx="2772114" cy="185008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8550B90-701E-4A06-BDD8-78B41DFCBF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3" y="2967983"/>
            <a:ext cx="2772114" cy="185008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A17A062-CD4E-4990-A606-4B565AEE26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9" y="4897705"/>
            <a:ext cx="2802828" cy="1870582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48711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8717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Структура заболеваемости жителей района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F5A74275-DAFB-46F2-B721-9CE6199497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95509"/>
              </p:ext>
            </p:extLst>
          </p:nvPr>
        </p:nvGraphicFramePr>
        <p:xfrm>
          <a:off x="309154" y="972048"/>
          <a:ext cx="11511436" cy="5593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54494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85712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Работа с инвалидами и участниками ВОВ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A9CAA44-D352-4925-B9B8-049448145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461464"/>
              </p:ext>
            </p:extLst>
          </p:nvPr>
        </p:nvGraphicFramePr>
        <p:xfrm>
          <a:off x="4133881" y="1503779"/>
          <a:ext cx="6666206" cy="485403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419984">
                  <a:extLst>
                    <a:ext uri="{9D8B030D-6E8A-4147-A177-3AD203B41FA5}">
                      <a16:colId xmlns:a16="http://schemas.microsoft.com/office/drawing/2014/main" val="3545737055"/>
                    </a:ext>
                  </a:extLst>
                </a:gridCol>
                <a:gridCol w="1123111">
                  <a:extLst>
                    <a:ext uri="{9D8B030D-6E8A-4147-A177-3AD203B41FA5}">
                      <a16:colId xmlns:a16="http://schemas.microsoft.com/office/drawing/2014/main" val="2879163793"/>
                    </a:ext>
                  </a:extLst>
                </a:gridCol>
                <a:gridCol w="1123111">
                  <a:extLst>
                    <a:ext uri="{9D8B030D-6E8A-4147-A177-3AD203B41FA5}">
                      <a16:colId xmlns:a16="http://schemas.microsoft.com/office/drawing/2014/main" val="862871707"/>
                    </a:ext>
                  </a:extLst>
                </a:gridCol>
              </a:tblGrid>
              <a:tr h="7699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Показатели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Участники ВОВ, </a:t>
                      </a: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в том числе инвалиды ВОВ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672309"/>
                  </a:ext>
                </a:extLst>
              </a:tr>
              <a:tr h="3347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2022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7864590"/>
                  </a:ext>
                </a:extLst>
              </a:tr>
              <a:tr h="7029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Состоит под диспансерным наблюдением на конец отчетного года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019552"/>
                  </a:ext>
                </a:extLst>
              </a:tr>
              <a:tr h="4686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Снято с диспансерного наблюдения в течение отчетного года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5667922"/>
                  </a:ext>
                </a:extLst>
              </a:tr>
              <a:tr h="234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 том числе:    выехало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274008"/>
                  </a:ext>
                </a:extLst>
              </a:tr>
              <a:tr h="234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                           умерло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49690"/>
                  </a:ext>
                </a:extLst>
              </a:tr>
              <a:tr h="4686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Состоит по группам инвалидности:                                                    I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7130466"/>
                  </a:ext>
                </a:extLst>
              </a:tr>
              <a:tr h="46866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                                                               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096852"/>
                  </a:ext>
                </a:extLst>
              </a:tr>
              <a:tr h="46866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                                                               III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2613525"/>
                  </a:ext>
                </a:extLst>
              </a:tr>
              <a:tr h="234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Получили стационарное лечение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BDE7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154328"/>
                  </a:ext>
                </a:extLst>
              </a:tr>
              <a:tr h="4686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Получили санаторно-курортное лечение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4042847"/>
                  </a:ext>
                </a:extLst>
              </a:tr>
            </a:tbl>
          </a:graphicData>
        </a:graphic>
      </p:graphicFrame>
      <p:pic>
        <p:nvPicPr>
          <p:cNvPr id="8" name="Picture 4" descr="Картинки по запросу &quot;московский стандарт поликлиники&quot;">
            <a:extLst>
              <a:ext uri="{FF2B5EF4-FFF2-40B4-BE49-F238E27FC236}">
                <a16:creationId xmlns:a16="http://schemas.microsoft.com/office/drawing/2014/main" id="{365DA361-D176-4F0C-B93D-BE0CD09E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54" y="2951638"/>
            <a:ext cx="2301024" cy="19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CE2CC1-9478-4105-B18A-E5C2D07215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24" y="5103147"/>
            <a:ext cx="1675101" cy="111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79C3F7-ABF3-402F-BB9B-74A76F3553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24" y="1641714"/>
            <a:ext cx="1673283" cy="111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83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CEB884B-1EC8-4D44-B9C6-BA83E34808F0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id="{0F059B84-20C6-4BF8-A9ED-4E2C291FC027}"/>
              </a:ext>
            </a:extLst>
          </p:cNvPr>
          <p:cNvSpPr/>
          <p:nvPr/>
        </p:nvSpPr>
        <p:spPr>
          <a:xfrm>
            <a:off x="651064" y="2956040"/>
            <a:ext cx="2170208" cy="1870869"/>
          </a:xfrm>
          <a:prstGeom prst="hexagon">
            <a:avLst/>
          </a:prstGeom>
          <a:solidFill>
            <a:srgbClr val="4694DA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id="{8C31F58E-58A3-4E45-AC22-B68409512975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4694DA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E474042-3C46-4AD7-A658-24A1A2D518D8}"/>
              </a:ext>
            </a:extLst>
          </p:cNvPr>
          <p:cNvSpPr/>
          <p:nvPr/>
        </p:nvSpPr>
        <p:spPr>
          <a:xfrm>
            <a:off x="2416877" y="1266878"/>
            <a:ext cx="7253695" cy="30438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4694D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Заведующая филиалом № 3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ЛЕНТОЧНИКОВА Светлана Михайловна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Москва, Полярная, 28, тел +7 (495) 480-61-07</a:t>
            </a:r>
            <a:endParaRPr lang="ru-RU" sz="1600" dirty="0">
              <a:solidFill>
                <a:srgbClr val="1B2E51"/>
              </a:solidFill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B155B34-8577-4EDE-A290-3DE4E9FD7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208194">
            <a:off x="2218597" y="1438347"/>
            <a:ext cx="422545" cy="441121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2618461-B4F9-4F74-9D45-C0DEABF96420}"/>
              </a:ext>
            </a:extLst>
          </p:cNvPr>
          <p:cNvSpPr/>
          <p:nvPr/>
        </p:nvSpPr>
        <p:spPr>
          <a:xfrm>
            <a:off x="1037757" y="4436745"/>
            <a:ext cx="8393626" cy="22415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4694D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Мы в интернете и социальных сетях, подписывайтесь!</a:t>
            </a:r>
          </a:p>
        </p:txBody>
      </p:sp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id="{AB7B2740-5BD1-44B6-8EE0-13B3DE7343C0}"/>
              </a:ext>
            </a:extLst>
          </p:cNvPr>
          <p:cNvSpPr/>
          <p:nvPr/>
        </p:nvSpPr>
        <p:spPr>
          <a:xfrm>
            <a:off x="1869016" y="2442942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id="{521093B9-22DC-4E38-B9E0-1A89EDD64DAD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E78EBE4-9C24-4114-913A-98BB71F27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1089B5B-F957-403C-9C33-F0FA8D945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FC2BB6F-6588-480F-B0B4-852AA1D551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17" y="1292289"/>
            <a:ext cx="1896432" cy="2841559"/>
          </a:xfrm>
          <a:prstGeom prst="rect">
            <a:avLst/>
          </a:prstGeom>
          <a:effectLst>
            <a:softEdge rad="406400"/>
          </a:effectLst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0AAB2DE-A65D-41A7-8430-BCBB5BF803DA}"/>
              </a:ext>
            </a:extLst>
          </p:cNvPr>
          <p:cNvGrpSpPr/>
          <p:nvPr/>
        </p:nvGrpSpPr>
        <p:grpSpPr>
          <a:xfrm>
            <a:off x="3423964" y="4872311"/>
            <a:ext cx="5496287" cy="1643779"/>
            <a:chOff x="1019623" y="9920148"/>
            <a:chExt cx="7480451" cy="173581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704E903-6EF9-483C-8D2D-81D497E03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2" t="39420" r="16516" b="22276"/>
            <a:stretch/>
          </p:blipFill>
          <p:spPr>
            <a:xfrm>
              <a:off x="3716594" y="9935990"/>
              <a:ext cx="2155457" cy="1704125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A4904D3-2234-4661-81CB-3C36C92F0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7" t="40913" r="14855" b="22538"/>
            <a:stretch/>
          </p:blipFill>
          <p:spPr>
            <a:xfrm>
              <a:off x="1019623" y="9996546"/>
              <a:ext cx="2198431" cy="162772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914A89F-A5DC-44F9-B62E-F5E28402A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1" t="40132" r="15843" b="21317"/>
            <a:stretch/>
          </p:blipFill>
          <p:spPr>
            <a:xfrm>
              <a:off x="6405226" y="9920148"/>
              <a:ext cx="2094848" cy="1735810"/>
            </a:xfrm>
            <a:prstGeom prst="rect">
              <a:avLst/>
            </a:prstGeom>
          </p:spPr>
        </p:pic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3C370E9E-9259-4C00-AAF9-D97776508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64" y="4818642"/>
            <a:ext cx="1842274" cy="184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35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CEB884B-1EC8-4D44-B9C6-BA83E34808F0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id="{0F059B84-20C6-4BF8-A9ED-4E2C291FC027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4694DA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id="{8C31F58E-58A3-4E45-AC22-B68409512975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4694DA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09B563F-C956-4FB5-80DC-A1820F26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666" r="19876" b="297"/>
          <a:stretch>
            <a:fillRect/>
          </a:stretch>
        </p:blipFill>
        <p:spPr bwMode="auto">
          <a:xfrm>
            <a:off x="5998894" y="165771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7BF886F-2F0C-4E30-B1A1-EB701EE0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8264994" y="40115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E474042-3C46-4AD7-A658-24A1A2D518D8}"/>
              </a:ext>
            </a:extLst>
          </p:cNvPr>
          <p:cNvSpPr/>
          <p:nvPr/>
        </p:nvSpPr>
        <p:spPr>
          <a:xfrm>
            <a:off x="8996516" y="510270"/>
            <a:ext cx="204113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4694D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EED813-9D3E-4F68-9B32-D2612A090904}"/>
              </a:ext>
            </a:extLst>
          </p:cNvPr>
          <p:cNvSpPr txBox="1"/>
          <p:nvPr/>
        </p:nvSpPr>
        <p:spPr>
          <a:xfrm>
            <a:off x="9031970" y="492572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капитальный ремонт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E3E1221C-0E0A-4C33-B617-60F6D67050E1}"/>
              </a:ext>
            </a:extLst>
          </p:cNvPr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4694D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25EBE4-395C-498B-A892-69DE4841047C}"/>
              </a:ext>
            </a:extLst>
          </p:cNvPr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D6867AE-E3EF-4001-9057-A5470412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93FA84B6-316F-4D0F-BC58-B3AAFFABB6DF}"/>
              </a:ext>
            </a:extLst>
          </p:cNvPr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4694D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99FE18C-2C18-46C8-9471-E7D4D10467A5}"/>
              </a:ext>
            </a:extLst>
          </p:cNvPr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B155B34-8577-4EDE-A290-3DE4E9FD7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08194">
            <a:off x="8875170" y="562220"/>
            <a:ext cx="190214" cy="19857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F4DB3C8-1941-4623-8DCA-24F642544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B8EE9D-190D-4045-A1CA-36404B71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/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C9C3F65-B177-4EF3-B7B2-3BD1A180C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2618461-B4F9-4F74-9D45-C0DEABF96420}"/>
              </a:ext>
            </a:extLst>
          </p:cNvPr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4694D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60D9A-7592-41B8-8C7F-AA8CC615F16E}"/>
              </a:ext>
            </a:extLst>
          </p:cNvPr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7BEB2E-009A-48E0-A75D-381E089DF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8CAED43-DC51-4943-BE2A-BB8A973E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6BF9B47-1DA3-4279-9F42-5E52245C39F7}"/>
              </a:ext>
            </a:extLst>
          </p:cNvPr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4694D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D9BCF9-16C5-4AEF-BAD5-F1AAF07C446B}"/>
              </a:ext>
            </a:extLst>
          </p:cNvPr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56E8B61-1D75-4574-BA9E-BCE4D9710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86CA51-2115-4E77-A45C-30EA3D4F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0F795A0E-F8C9-43EC-B647-CEFB4384B4E6}"/>
              </a:ext>
            </a:extLst>
          </p:cNvPr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4694D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52F2DA-EB2D-45B1-A68B-799F44E84644}"/>
              </a:ext>
            </a:extLst>
          </p:cNvPr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E69768A-ABE0-482E-8823-0D9FDEAB1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18133AFA-F252-42CB-98CF-F128544922F1}"/>
              </a:ext>
            </a:extLst>
          </p:cNvPr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id="{AB7B2740-5BD1-44B6-8EE0-13B3DE7343C0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id="{521093B9-22DC-4E38-B9E0-1A89EDD64DAD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E78EBE4-9C24-4114-913A-98BB71F27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1089B5B-F957-403C-9C33-F0FA8D945D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7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981197" y="1343730"/>
            <a:ext cx="7224806" cy="27160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D4E77-7561-48E4-B669-538C98001F55}"/>
              </a:ext>
            </a:extLst>
          </p:cNvPr>
          <p:cNvSpPr txBox="1"/>
          <p:nvPr/>
        </p:nvSpPr>
        <p:spPr>
          <a:xfrm>
            <a:off x="1926530" y="1429059"/>
            <a:ext cx="52798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поликлиник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DB30998-BC87-47F1-B9FB-EC7A3828690C}"/>
              </a:ext>
            </a:extLst>
          </p:cNvPr>
          <p:cNvGrpSpPr/>
          <p:nvPr/>
        </p:nvGrpSpPr>
        <p:grpSpPr>
          <a:xfrm>
            <a:off x="872916" y="1081710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93BBEB06-38B7-493C-AA81-5C41348775FE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9CAC559-E633-4D11-94AA-5DAD30615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1CF4A36-31AA-4205-8066-A26392587E3E}"/>
              </a:ext>
            </a:extLst>
          </p:cNvPr>
          <p:cNvSpPr/>
          <p:nvPr/>
        </p:nvSpPr>
        <p:spPr>
          <a:xfrm>
            <a:off x="2035987" y="1831687"/>
            <a:ext cx="4863662" cy="686490"/>
          </a:xfrm>
          <a:prstGeom prst="round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49C96E-0A15-4205-A528-92010030770C}"/>
              </a:ext>
            </a:extLst>
          </p:cNvPr>
          <p:cNvSpPr txBox="1"/>
          <p:nvPr/>
        </p:nvSpPr>
        <p:spPr>
          <a:xfrm>
            <a:off x="2586752" y="1914685"/>
            <a:ext cx="450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Самый масштабный проект за всю историю московского здравоохранения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891013-9DD9-4D43-A0CF-0927FF49903B}"/>
              </a:ext>
            </a:extLst>
          </p:cNvPr>
          <p:cNvSpPr txBox="1"/>
          <p:nvPr/>
        </p:nvSpPr>
        <p:spPr>
          <a:xfrm>
            <a:off x="2149978" y="1699241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AB1C0B-BF51-4E02-A444-7FBD0D28A218}"/>
              </a:ext>
            </a:extLst>
          </p:cNvPr>
          <p:cNvSpPr txBox="1"/>
          <p:nvPr/>
        </p:nvSpPr>
        <p:spPr>
          <a:xfrm>
            <a:off x="1691321" y="2509162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ru-RU" sz="48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EB5857-FCF4-452E-83E0-C2206D5A9371}"/>
              </a:ext>
            </a:extLst>
          </p:cNvPr>
          <p:cNvSpPr txBox="1"/>
          <p:nvPr/>
        </p:nvSpPr>
        <p:spPr>
          <a:xfrm>
            <a:off x="1557746" y="3193687"/>
            <a:ext cx="152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поликлиник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DCC448-2EB4-4400-A98B-A62001164869}"/>
              </a:ext>
            </a:extLst>
          </p:cNvPr>
          <p:cNvSpPr txBox="1"/>
          <p:nvPr/>
        </p:nvSpPr>
        <p:spPr>
          <a:xfrm>
            <a:off x="3271791" y="3193687"/>
            <a:ext cx="189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 отремонтированы и принимают пациентов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EC7F662-53BC-486F-B872-0272D9D33AE0}"/>
              </a:ext>
            </a:extLst>
          </p:cNvPr>
          <p:cNvGrpSpPr/>
          <p:nvPr/>
        </p:nvGrpSpPr>
        <p:grpSpPr>
          <a:xfrm>
            <a:off x="3597454" y="2509156"/>
            <a:ext cx="1321707" cy="830997"/>
            <a:chOff x="2470387" y="2984151"/>
            <a:chExt cx="1321707" cy="8309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7F65E0-2EA7-42C7-BAE6-B6F6A3921527}"/>
                </a:ext>
              </a:extLst>
            </p:cNvPr>
            <p:cNvSpPr txBox="1"/>
            <p:nvPr/>
          </p:nvSpPr>
          <p:spPr>
            <a:xfrm>
              <a:off x="2786050" y="2984151"/>
              <a:ext cx="1006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ru-RU" sz="48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2AAEF2-B53C-492F-A76B-D889E9E1D6AC}"/>
                </a:ext>
              </a:extLst>
            </p:cNvPr>
            <p:cNvSpPr txBox="1"/>
            <p:nvPr/>
          </p:nvSpPr>
          <p:spPr>
            <a:xfrm>
              <a:off x="2470387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D8237B8-6EE9-40AF-8364-FF09226DC310}"/>
              </a:ext>
            </a:extLst>
          </p:cNvPr>
          <p:cNvSpPr txBox="1"/>
          <p:nvPr/>
        </p:nvSpPr>
        <p:spPr>
          <a:xfrm>
            <a:off x="5376484" y="3179563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поликлиник – активный ремонт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BDDDA13-4DB2-44E2-BEE7-B17E43A4AEFB}"/>
              </a:ext>
            </a:extLst>
          </p:cNvPr>
          <p:cNvGrpSpPr/>
          <p:nvPr/>
        </p:nvGrpSpPr>
        <p:grpSpPr>
          <a:xfrm>
            <a:off x="5471391" y="2501022"/>
            <a:ext cx="1846937" cy="830997"/>
            <a:chOff x="4058951" y="2984151"/>
            <a:chExt cx="1846937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9E197F-DBF7-44BC-9439-029647F19061}"/>
                </a:ext>
              </a:extLst>
            </p:cNvPr>
            <p:cNvSpPr txBox="1"/>
            <p:nvPr/>
          </p:nvSpPr>
          <p:spPr>
            <a:xfrm>
              <a:off x="4374613" y="2984151"/>
              <a:ext cx="15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48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A40CA7-B950-4F71-9EEA-A7A2E5768BAD}"/>
                </a:ext>
              </a:extLst>
            </p:cNvPr>
            <p:cNvSpPr txBox="1"/>
            <p:nvPr/>
          </p:nvSpPr>
          <p:spPr>
            <a:xfrm>
              <a:off x="4058951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6D51C1A-7905-4BB8-A68F-9F30B6FC0E97}"/>
              </a:ext>
            </a:extLst>
          </p:cNvPr>
          <p:cNvSpPr txBox="1"/>
          <p:nvPr/>
        </p:nvSpPr>
        <p:spPr>
          <a:xfrm>
            <a:off x="1061509" y="3648393"/>
            <a:ext cx="684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Важный пункт модернизации поликлиник - обновление оборудования</a:t>
            </a:r>
            <a:endParaRPr lang="ru-RU" sz="14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0DC5AC3A-B295-4A97-879E-0195A577873A}"/>
              </a:ext>
            </a:extLst>
          </p:cNvPr>
          <p:cNvSpPr/>
          <p:nvPr/>
        </p:nvSpPr>
        <p:spPr>
          <a:xfrm>
            <a:off x="976706" y="4416988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A33D55-7F1E-44A4-84E0-F8E604CEA0BD}"/>
              </a:ext>
            </a:extLst>
          </p:cNvPr>
          <p:cNvSpPr txBox="1"/>
          <p:nvPr/>
        </p:nvSpPr>
        <p:spPr>
          <a:xfrm>
            <a:off x="1807627" y="4520019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0218AF6A-618F-4DB1-9D57-7EA186C9D764}"/>
              </a:ext>
            </a:extLst>
          </p:cNvPr>
          <p:cNvGrpSpPr/>
          <p:nvPr/>
        </p:nvGrpSpPr>
        <p:grpSpPr>
          <a:xfrm>
            <a:off x="868426" y="4154968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A3D2652A-F6AC-4EC4-AC93-DBB846E58CEF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85227EFE-7CA5-4901-8861-E4A770DE3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grpFill/>
          </p:spPr>
        </p:pic>
      </p:grp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20C1C5BA-80D1-4D73-BDDD-FAF9D75D5D61}"/>
              </a:ext>
            </a:extLst>
          </p:cNvPr>
          <p:cNvSpPr/>
          <p:nvPr/>
        </p:nvSpPr>
        <p:spPr>
          <a:xfrm>
            <a:off x="1629446" y="5996844"/>
            <a:ext cx="6838990" cy="373024"/>
          </a:xfrm>
          <a:prstGeom prst="round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B36528-253F-4933-A35E-C15A1122D3EE}"/>
              </a:ext>
            </a:extLst>
          </p:cNvPr>
          <p:cNvSpPr txBox="1"/>
          <p:nvPr/>
        </p:nvSpPr>
        <p:spPr>
          <a:xfrm>
            <a:off x="1800515" y="6019039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A02E331-2A2C-494F-9A7B-133B928460D6}"/>
              </a:ext>
            </a:extLst>
          </p:cNvPr>
          <p:cNvSpPr txBox="1"/>
          <p:nvPr/>
        </p:nvSpPr>
        <p:spPr>
          <a:xfrm>
            <a:off x="1940024" y="4795165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37A8BC6-E4C7-42BB-B029-803569FCF4D6}"/>
              </a:ext>
            </a:extLst>
          </p:cNvPr>
          <p:cNvSpPr txBox="1"/>
          <p:nvPr/>
        </p:nvSpPr>
        <p:spPr>
          <a:xfrm>
            <a:off x="1589112" y="5476014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9C8620F-5FB5-48DE-9070-D4A20A180B66}"/>
              </a:ext>
            </a:extLst>
          </p:cNvPr>
          <p:cNvSpPr txBox="1"/>
          <p:nvPr/>
        </p:nvSpPr>
        <p:spPr>
          <a:xfrm>
            <a:off x="2999338" y="4913843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B26298D7-2A60-44C6-AA12-90871B45B18D}"/>
              </a:ext>
            </a:extLst>
          </p:cNvPr>
          <p:cNvGrpSpPr/>
          <p:nvPr/>
        </p:nvGrpSpPr>
        <p:grpSpPr>
          <a:xfrm>
            <a:off x="3867078" y="5265110"/>
            <a:ext cx="584092" cy="591012"/>
            <a:chOff x="6217285" y="4406880"/>
            <a:chExt cx="584092" cy="591012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D963A27D-33A1-4E9E-9C97-9987452D446D}"/>
                </a:ext>
              </a:extLst>
            </p:cNvPr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B3D11EA-758E-48AB-B31B-5E19D1F5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0C751D9C-ED83-4690-92CA-95463E1D363F}"/>
              </a:ext>
            </a:extLst>
          </p:cNvPr>
          <p:cNvSpPr txBox="1"/>
          <p:nvPr/>
        </p:nvSpPr>
        <p:spPr>
          <a:xfrm>
            <a:off x="4502793" y="5345630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49EE9DD-E18E-44B1-86FB-27636F6293EC}"/>
              </a:ext>
            </a:extLst>
          </p:cNvPr>
          <p:cNvGrpSpPr/>
          <p:nvPr/>
        </p:nvGrpSpPr>
        <p:grpSpPr>
          <a:xfrm>
            <a:off x="6361680" y="5231616"/>
            <a:ext cx="574110" cy="615104"/>
            <a:chOff x="8517273" y="4402955"/>
            <a:chExt cx="574110" cy="615104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3B6A87B1-94CD-4B70-910B-56C8984801B3}"/>
                </a:ext>
              </a:extLst>
            </p:cNvPr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B8141D9E-E922-4EC1-A16B-73314DF0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189CFB57-766F-4F44-A427-13E23E50AAC8}"/>
              </a:ext>
            </a:extLst>
          </p:cNvPr>
          <p:cNvSpPr txBox="1"/>
          <p:nvPr/>
        </p:nvSpPr>
        <p:spPr>
          <a:xfrm>
            <a:off x="6991841" y="5296647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C654AD4-48E2-4E4D-867A-BA235A0CD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2163" r="1694" b="3003"/>
          <a:stretch/>
        </p:blipFill>
        <p:spPr bwMode="auto">
          <a:xfrm>
            <a:off x="7413414" y="1439815"/>
            <a:ext cx="1755322" cy="1513209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35E9F3A-A432-4E74-B91E-C367CCE1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9" t="11648" r="16404" b="5080"/>
          <a:stretch>
            <a:fillRect/>
          </a:stretch>
        </p:blipFill>
        <p:spPr bwMode="auto">
          <a:xfrm>
            <a:off x="10048859" y="4964870"/>
            <a:ext cx="1744408" cy="1503800"/>
          </a:xfrm>
          <a:custGeom>
            <a:avLst/>
            <a:gdLst>
              <a:gd name="connsiteX0" fmla="*/ 375950 w 1744408"/>
              <a:gd name="connsiteY0" fmla="*/ 0 h 1503800"/>
              <a:gd name="connsiteX1" fmla="*/ 1368458 w 1744408"/>
              <a:gd name="connsiteY1" fmla="*/ 0 h 1503800"/>
              <a:gd name="connsiteX2" fmla="*/ 1744408 w 1744408"/>
              <a:gd name="connsiteY2" fmla="*/ 751900 h 1503800"/>
              <a:gd name="connsiteX3" fmla="*/ 1368458 w 1744408"/>
              <a:gd name="connsiteY3" fmla="*/ 1503800 h 1503800"/>
              <a:gd name="connsiteX4" fmla="*/ 375950 w 1744408"/>
              <a:gd name="connsiteY4" fmla="*/ 1503800 h 1503800"/>
              <a:gd name="connsiteX5" fmla="*/ 0 w 1744408"/>
              <a:gd name="connsiteY5" fmla="*/ 751900 h 150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408" h="1503800">
                <a:moveTo>
                  <a:pt x="375950" y="0"/>
                </a:moveTo>
                <a:lnTo>
                  <a:pt x="1368458" y="0"/>
                </a:lnTo>
                <a:lnTo>
                  <a:pt x="1744408" y="751900"/>
                </a:lnTo>
                <a:lnTo>
                  <a:pt x="1368458" y="1503800"/>
                </a:lnTo>
                <a:lnTo>
                  <a:pt x="375950" y="1503800"/>
                </a:lnTo>
                <a:lnTo>
                  <a:pt x="0" y="7519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Шестиугольник 105">
            <a:extLst>
              <a:ext uri="{FF2B5EF4-FFF2-40B4-BE49-F238E27FC236}">
                <a16:creationId xmlns:a16="http://schemas.microsoft.com/office/drawing/2014/main" id="{2CEBEE71-482A-4DC5-8F4A-31113D882453}"/>
              </a:ext>
            </a:extLst>
          </p:cNvPr>
          <p:cNvSpPr/>
          <p:nvPr/>
        </p:nvSpPr>
        <p:spPr>
          <a:xfrm>
            <a:off x="9431754" y="5104340"/>
            <a:ext cx="1070493" cy="922839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515DA13-6450-434A-9116-B5573A685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268" r="21141" b="1616"/>
          <a:stretch/>
        </p:blipFill>
        <p:spPr bwMode="auto">
          <a:xfrm>
            <a:off x="8602547" y="2031018"/>
            <a:ext cx="3325450" cy="2866765"/>
          </a:xfrm>
          <a:custGeom>
            <a:avLst/>
            <a:gdLst>
              <a:gd name="connsiteX0" fmla="*/ 716692 w 3325450"/>
              <a:gd name="connsiteY0" fmla="*/ 0 h 2866765"/>
              <a:gd name="connsiteX1" fmla="*/ 2608758 w 3325450"/>
              <a:gd name="connsiteY1" fmla="*/ 0 h 2866765"/>
              <a:gd name="connsiteX2" fmla="*/ 3325450 w 3325450"/>
              <a:gd name="connsiteY2" fmla="*/ 1433383 h 2866765"/>
              <a:gd name="connsiteX3" fmla="*/ 2608758 w 3325450"/>
              <a:gd name="connsiteY3" fmla="*/ 2866765 h 2866765"/>
              <a:gd name="connsiteX4" fmla="*/ 716692 w 3325450"/>
              <a:gd name="connsiteY4" fmla="*/ 2866765 h 2866765"/>
              <a:gd name="connsiteX5" fmla="*/ 0 w 3325450"/>
              <a:gd name="connsiteY5" fmla="*/ 1433383 h 286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5450" h="2866765">
                <a:moveTo>
                  <a:pt x="716692" y="0"/>
                </a:moveTo>
                <a:lnTo>
                  <a:pt x="2608758" y="0"/>
                </a:lnTo>
                <a:lnTo>
                  <a:pt x="3325450" y="1433383"/>
                </a:lnTo>
                <a:lnTo>
                  <a:pt x="2608758" y="2866765"/>
                </a:lnTo>
                <a:lnTo>
                  <a:pt x="716692" y="2866765"/>
                </a:lnTo>
                <a:lnTo>
                  <a:pt x="0" y="14333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Шестиугольник 106">
            <a:extLst>
              <a:ext uri="{FF2B5EF4-FFF2-40B4-BE49-F238E27FC236}">
                <a16:creationId xmlns:a16="http://schemas.microsoft.com/office/drawing/2014/main" id="{5EC37209-4C44-4E5F-A79D-40840ECFBB80}"/>
              </a:ext>
            </a:extLst>
          </p:cNvPr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06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981197" y="1524603"/>
            <a:ext cx="6354476" cy="2408427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Общегородские проекты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891013-9DD9-4D43-A0CF-0927FF49903B}"/>
              </a:ext>
            </a:extLst>
          </p:cNvPr>
          <p:cNvSpPr txBox="1"/>
          <p:nvPr/>
        </p:nvSpPr>
        <p:spPr>
          <a:xfrm>
            <a:off x="1314165" y="227141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D51C1A-7905-4BB8-A68F-9F30B6FC0E97}"/>
              </a:ext>
            </a:extLst>
          </p:cNvPr>
          <p:cNvSpPr txBox="1"/>
          <p:nvPr/>
        </p:nvSpPr>
        <p:spPr>
          <a:xfrm>
            <a:off x="1294833" y="2342568"/>
            <a:ext cx="54062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Обследования проводят квалифицированные врачи московских поликлиник</a:t>
            </a:r>
            <a:endParaRPr lang="ru-RU" sz="13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2052B1E7-BDC6-4D48-B875-8714C46AB5B3}"/>
              </a:ext>
            </a:extLst>
          </p:cNvPr>
          <p:cNvSpPr/>
          <p:nvPr/>
        </p:nvSpPr>
        <p:spPr>
          <a:xfrm>
            <a:off x="807975" y="1374266"/>
            <a:ext cx="2252725" cy="823008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235BF87-DFB4-483B-A0EF-00908003036F}"/>
              </a:ext>
            </a:extLst>
          </p:cNvPr>
          <p:cNvSpPr txBox="1"/>
          <p:nvPr/>
        </p:nvSpPr>
        <p:spPr>
          <a:xfrm>
            <a:off x="3168979" y="1514827"/>
            <a:ext cx="4364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Программа комплексного обследования здоровья в столичных парках в теплые сезоны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743E7635-4CA2-43AD-B531-D084FCDF99EE}"/>
              </a:ext>
            </a:extLst>
          </p:cNvPr>
          <p:cNvSpPr/>
          <p:nvPr/>
        </p:nvSpPr>
        <p:spPr>
          <a:xfrm>
            <a:off x="1771705" y="2927816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7F65E0-2EA7-42C7-BAE6-B6F6A3921527}"/>
              </a:ext>
            </a:extLst>
          </p:cNvPr>
          <p:cNvSpPr txBox="1"/>
          <p:nvPr/>
        </p:nvSpPr>
        <p:spPr>
          <a:xfrm>
            <a:off x="1982549" y="2838552"/>
            <a:ext cx="150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2AAEF2-B53C-492F-A76B-D889E9E1D6AC}"/>
              </a:ext>
            </a:extLst>
          </p:cNvPr>
          <p:cNvSpPr txBox="1"/>
          <p:nvPr/>
        </p:nvSpPr>
        <p:spPr>
          <a:xfrm>
            <a:off x="1768649" y="2936679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FF8E9C3-6D90-4AFB-8D17-9EBB13DF1B7D}"/>
              </a:ext>
            </a:extLst>
          </p:cNvPr>
          <p:cNvSpPr txBox="1"/>
          <p:nvPr/>
        </p:nvSpPr>
        <p:spPr>
          <a:xfrm>
            <a:off x="2791975" y="2968640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DCC448-2EB4-4400-A98B-A62001164869}"/>
              </a:ext>
            </a:extLst>
          </p:cNvPr>
          <p:cNvSpPr txBox="1"/>
          <p:nvPr/>
        </p:nvSpPr>
        <p:spPr>
          <a:xfrm>
            <a:off x="2030987" y="3315397"/>
            <a:ext cx="208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москвичей прошли обследование в 2022 году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DACF85DD-8E59-4125-91E4-F0BC7FCD6D12}"/>
              </a:ext>
            </a:extLst>
          </p:cNvPr>
          <p:cNvSpPr/>
          <p:nvPr/>
        </p:nvSpPr>
        <p:spPr>
          <a:xfrm>
            <a:off x="4414945" y="2911605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FE95159-C75C-4C52-828E-6683048ABFC1}"/>
              </a:ext>
            </a:extLst>
          </p:cNvPr>
          <p:cNvSpPr txBox="1"/>
          <p:nvPr/>
        </p:nvSpPr>
        <p:spPr>
          <a:xfrm>
            <a:off x="4638490" y="2822341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39E5F54-DC7B-4D9F-87C3-FEF3476ED0A7}"/>
              </a:ext>
            </a:extLst>
          </p:cNvPr>
          <p:cNvSpPr txBox="1"/>
          <p:nvPr/>
        </p:nvSpPr>
        <p:spPr>
          <a:xfrm>
            <a:off x="4424589" y="2920468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1E6DEE9-AFFB-4F97-9A03-763DC35BA3D3}"/>
              </a:ext>
            </a:extLst>
          </p:cNvPr>
          <p:cNvSpPr txBox="1"/>
          <p:nvPr/>
        </p:nvSpPr>
        <p:spPr>
          <a:xfrm>
            <a:off x="4993890" y="2952429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6917CBA-052D-4516-A848-7483C307E2DE}"/>
              </a:ext>
            </a:extLst>
          </p:cNvPr>
          <p:cNvSpPr txBox="1"/>
          <p:nvPr/>
        </p:nvSpPr>
        <p:spPr>
          <a:xfrm>
            <a:off x="4638490" y="3367259"/>
            <a:ext cx="2081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 них - в нашем павильоне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E62A6B42-C352-43EC-A386-15AAA87DEAC6}"/>
              </a:ext>
            </a:extLst>
          </p:cNvPr>
          <p:cNvSpPr/>
          <p:nvPr/>
        </p:nvSpPr>
        <p:spPr>
          <a:xfrm>
            <a:off x="1025828" y="4570171"/>
            <a:ext cx="10337887" cy="1766945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0DB39DC9-0979-434F-A825-0A71DD1F86D2}"/>
              </a:ext>
            </a:extLst>
          </p:cNvPr>
          <p:cNvSpPr/>
          <p:nvPr/>
        </p:nvSpPr>
        <p:spPr>
          <a:xfrm>
            <a:off x="852607" y="4339746"/>
            <a:ext cx="10235606" cy="476831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E4478A91-4E8F-496F-A289-DFAA9B2D5119}"/>
              </a:ext>
            </a:extLst>
          </p:cNvPr>
          <p:cNvSpPr/>
          <p:nvPr/>
        </p:nvSpPr>
        <p:spPr>
          <a:xfrm>
            <a:off x="1334465" y="5142391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F2F0036-5BFA-4F98-8868-59ECA482B447}"/>
              </a:ext>
            </a:extLst>
          </p:cNvPr>
          <p:cNvSpPr txBox="1"/>
          <p:nvPr/>
        </p:nvSpPr>
        <p:spPr>
          <a:xfrm>
            <a:off x="1545309" y="5053127"/>
            <a:ext cx="150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DD6635B-89E1-4B24-8808-19C5116B90C2}"/>
              </a:ext>
            </a:extLst>
          </p:cNvPr>
          <p:cNvSpPr txBox="1"/>
          <p:nvPr/>
        </p:nvSpPr>
        <p:spPr>
          <a:xfrm>
            <a:off x="1315340" y="5208329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DA62019-319D-4BE6-A34B-59B6C45E8004}"/>
              </a:ext>
            </a:extLst>
          </p:cNvPr>
          <p:cNvSpPr txBox="1"/>
          <p:nvPr/>
        </p:nvSpPr>
        <p:spPr>
          <a:xfrm>
            <a:off x="2641508" y="5191519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70F05D9-BD53-40C4-9711-10B1CE101086}"/>
              </a:ext>
            </a:extLst>
          </p:cNvPr>
          <p:cNvSpPr txBox="1"/>
          <p:nvPr/>
        </p:nvSpPr>
        <p:spPr>
          <a:xfrm>
            <a:off x="1560377" y="5549994"/>
            <a:ext cx="208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 всех взрослых городских поликлиниках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36517978-157B-45DA-B79E-7DB3635378A6}"/>
              </a:ext>
            </a:extLst>
          </p:cNvPr>
          <p:cNvSpPr/>
          <p:nvPr/>
        </p:nvSpPr>
        <p:spPr>
          <a:xfrm>
            <a:off x="4070602" y="5142669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D309D7E-7CB3-4F0A-81B6-6EF53B309124}"/>
              </a:ext>
            </a:extLst>
          </p:cNvPr>
          <p:cNvSpPr txBox="1"/>
          <p:nvPr/>
        </p:nvSpPr>
        <p:spPr>
          <a:xfrm>
            <a:off x="4294147" y="5053405"/>
            <a:ext cx="44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A25ECB8-4F95-482C-AE1C-6B6B7430D537}"/>
              </a:ext>
            </a:extLst>
          </p:cNvPr>
          <p:cNvSpPr txBox="1"/>
          <p:nvPr/>
        </p:nvSpPr>
        <p:spPr>
          <a:xfrm>
            <a:off x="4080246" y="5151532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306EDFE-A79E-4844-A4C5-2074BD9F420A}"/>
              </a:ext>
            </a:extLst>
          </p:cNvPr>
          <p:cNvSpPr txBox="1"/>
          <p:nvPr/>
        </p:nvSpPr>
        <p:spPr>
          <a:xfrm>
            <a:off x="4568219" y="5198344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млн.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AC80C6-4DCF-415B-ABE7-25A630C0AB1C}"/>
              </a:ext>
            </a:extLst>
          </p:cNvPr>
          <p:cNvSpPr txBox="1"/>
          <p:nvPr/>
        </p:nvSpPr>
        <p:spPr>
          <a:xfrm>
            <a:off x="4294148" y="5598323"/>
            <a:ext cx="1797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москвичей уже охвачены программой 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FC85D3E-97C4-4D09-835E-7BBD84CBEA77}"/>
              </a:ext>
            </a:extLst>
          </p:cNvPr>
          <p:cNvSpPr txBox="1"/>
          <p:nvPr/>
        </p:nvSpPr>
        <p:spPr>
          <a:xfrm>
            <a:off x="1025828" y="4385536"/>
            <a:ext cx="9869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Проактивное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динамическое диспансерное наблюдение людей с хроническими заболеваниями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6FA6A84A-C3B8-4B95-AB30-BB1A4EBC2849}"/>
              </a:ext>
            </a:extLst>
          </p:cNvPr>
          <p:cNvSpPr/>
          <p:nvPr/>
        </p:nvSpPr>
        <p:spPr>
          <a:xfrm>
            <a:off x="6271858" y="5159603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6D96EE5-177F-4393-9F3A-00CAFF2DB89E}"/>
              </a:ext>
            </a:extLst>
          </p:cNvPr>
          <p:cNvSpPr txBox="1"/>
          <p:nvPr/>
        </p:nvSpPr>
        <p:spPr>
          <a:xfrm>
            <a:off x="6415962" y="5070339"/>
            <a:ext cx="150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1C1337-138B-4EBD-A56E-CB85C682A4A2}"/>
              </a:ext>
            </a:extLst>
          </p:cNvPr>
          <p:cNvSpPr txBox="1"/>
          <p:nvPr/>
        </p:nvSpPr>
        <p:spPr>
          <a:xfrm>
            <a:off x="7089562" y="5223332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8D64663-95A3-4C13-AA22-7B9982388866}"/>
              </a:ext>
            </a:extLst>
          </p:cNvPr>
          <p:cNvSpPr txBox="1"/>
          <p:nvPr/>
        </p:nvSpPr>
        <p:spPr>
          <a:xfrm>
            <a:off x="6431030" y="5567206"/>
            <a:ext cx="208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пациентов состоят на диспансерном наблюдении 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EF5019F6-B50B-46FA-AE61-442CC923D02B}"/>
              </a:ext>
            </a:extLst>
          </p:cNvPr>
          <p:cNvSpPr/>
          <p:nvPr/>
        </p:nvSpPr>
        <p:spPr>
          <a:xfrm>
            <a:off x="8758485" y="5051193"/>
            <a:ext cx="809426" cy="809426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D5C18E0-07D2-493E-B128-DF337E78756C}"/>
              </a:ext>
            </a:extLst>
          </p:cNvPr>
          <p:cNvSpPr txBox="1"/>
          <p:nvPr/>
        </p:nvSpPr>
        <p:spPr>
          <a:xfrm>
            <a:off x="8902589" y="4961929"/>
            <a:ext cx="150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endParaRPr lang="ru-RU" sz="36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7254931-291D-4796-83B9-3C6A57D64A5F}"/>
              </a:ext>
            </a:extLst>
          </p:cNvPr>
          <p:cNvSpPr txBox="1"/>
          <p:nvPr/>
        </p:nvSpPr>
        <p:spPr>
          <a:xfrm>
            <a:off x="8917656" y="5458796"/>
            <a:ext cx="241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помощников врача помогают организовать полноценное и неотрывное диспансерное наблюдение</a:t>
            </a:r>
          </a:p>
        </p:txBody>
      </p:sp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BD7E9DD2-012B-4E8C-9D48-AB12F8CDF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6E5790CE-6558-4601-84B6-2B6C067A6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828" y="1456981"/>
            <a:ext cx="1771963" cy="611022"/>
          </a:xfrm>
          <a:prstGeom prst="rect">
            <a:avLst/>
          </a:prstGeom>
        </p:spPr>
      </p:pic>
      <p:sp>
        <p:nvSpPr>
          <p:cNvPr id="72" name="Шестиугольник 71">
            <a:extLst>
              <a:ext uri="{FF2B5EF4-FFF2-40B4-BE49-F238E27FC236}">
                <a16:creationId xmlns:a16="http://schemas.microsoft.com/office/drawing/2014/main" id="{82ED6E44-4198-4A6C-8203-C3574FF7C11F}"/>
              </a:ext>
            </a:extLst>
          </p:cNvPr>
          <p:cNvSpPr/>
          <p:nvPr/>
        </p:nvSpPr>
        <p:spPr>
          <a:xfrm>
            <a:off x="11039589" y="3672114"/>
            <a:ext cx="743720" cy="641138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9DF2784-6C18-4CAF-B11F-9F0396479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1" t="24296" r="23956" b="16409"/>
          <a:stretch/>
        </p:blipFill>
        <p:spPr bwMode="auto">
          <a:xfrm>
            <a:off x="8464992" y="1140788"/>
            <a:ext cx="3108600" cy="2679826"/>
          </a:xfrm>
          <a:custGeom>
            <a:avLst/>
            <a:gdLst>
              <a:gd name="connsiteX0" fmla="*/ 669957 w 3108600"/>
              <a:gd name="connsiteY0" fmla="*/ 0 h 2679826"/>
              <a:gd name="connsiteX1" fmla="*/ 2438643 w 3108600"/>
              <a:gd name="connsiteY1" fmla="*/ 0 h 2679826"/>
              <a:gd name="connsiteX2" fmla="*/ 3108600 w 3108600"/>
              <a:gd name="connsiteY2" fmla="*/ 1339913 h 2679826"/>
              <a:gd name="connsiteX3" fmla="*/ 2438643 w 3108600"/>
              <a:gd name="connsiteY3" fmla="*/ 2679826 h 2679826"/>
              <a:gd name="connsiteX4" fmla="*/ 669957 w 3108600"/>
              <a:gd name="connsiteY4" fmla="*/ 2679826 h 2679826"/>
              <a:gd name="connsiteX5" fmla="*/ 0 w 3108600"/>
              <a:gd name="connsiteY5" fmla="*/ 1339913 h 267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8600" h="2679826">
                <a:moveTo>
                  <a:pt x="669957" y="0"/>
                </a:moveTo>
                <a:lnTo>
                  <a:pt x="2438643" y="0"/>
                </a:lnTo>
                <a:lnTo>
                  <a:pt x="3108600" y="1339913"/>
                </a:lnTo>
                <a:lnTo>
                  <a:pt x="2438643" y="2679826"/>
                </a:lnTo>
                <a:lnTo>
                  <a:pt x="669957" y="2679826"/>
                </a:lnTo>
                <a:lnTo>
                  <a:pt x="0" y="13399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Шестиугольник 70">
            <a:extLst>
              <a:ext uri="{FF2B5EF4-FFF2-40B4-BE49-F238E27FC236}">
                <a16:creationId xmlns:a16="http://schemas.microsoft.com/office/drawing/2014/main" id="{499E1B76-A5CC-46FE-81F0-52DEC54A317A}"/>
              </a:ext>
            </a:extLst>
          </p:cNvPr>
          <p:cNvSpPr/>
          <p:nvPr/>
        </p:nvSpPr>
        <p:spPr>
          <a:xfrm>
            <a:off x="7833214" y="1292802"/>
            <a:ext cx="1171229" cy="100968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702E38E-52F0-4E26-B86D-AD11B1B3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2391" r="17603" b="8206"/>
          <a:stretch>
            <a:fillRect/>
          </a:stretch>
        </p:blipFill>
        <p:spPr bwMode="auto">
          <a:xfrm>
            <a:off x="7088254" y="2678914"/>
            <a:ext cx="1786838" cy="1540378"/>
          </a:xfrm>
          <a:custGeom>
            <a:avLst/>
            <a:gdLst>
              <a:gd name="connsiteX0" fmla="*/ 385095 w 1786838"/>
              <a:gd name="connsiteY0" fmla="*/ 0 h 1540378"/>
              <a:gd name="connsiteX1" fmla="*/ 1401744 w 1786838"/>
              <a:gd name="connsiteY1" fmla="*/ 0 h 1540378"/>
              <a:gd name="connsiteX2" fmla="*/ 1786838 w 1786838"/>
              <a:gd name="connsiteY2" fmla="*/ 770189 h 1540378"/>
              <a:gd name="connsiteX3" fmla="*/ 1401744 w 1786838"/>
              <a:gd name="connsiteY3" fmla="*/ 1540378 h 1540378"/>
              <a:gd name="connsiteX4" fmla="*/ 385095 w 1786838"/>
              <a:gd name="connsiteY4" fmla="*/ 1540378 h 1540378"/>
              <a:gd name="connsiteX5" fmla="*/ 0 w 1786838"/>
              <a:gd name="connsiteY5" fmla="*/ 770189 h 154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6838" h="1540378">
                <a:moveTo>
                  <a:pt x="385095" y="0"/>
                </a:moveTo>
                <a:lnTo>
                  <a:pt x="1401744" y="0"/>
                </a:lnTo>
                <a:lnTo>
                  <a:pt x="1786838" y="770189"/>
                </a:lnTo>
                <a:lnTo>
                  <a:pt x="1401744" y="1540378"/>
                </a:lnTo>
                <a:lnTo>
                  <a:pt x="385095" y="1540378"/>
                </a:lnTo>
                <a:lnTo>
                  <a:pt x="0" y="77018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779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707822" y="1471225"/>
            <a:ext cx="5713562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D4E77-7561-48E4-B669-538C98001F55}"/>
              </a:ext>
            </a:extLst>
          </p:cNvPr>
          <p:cNvSpPr txBox="1"/>
          <p:nvPr/>
        </p:nvSpPr>
        <p:spPr>
          <a:xfrm>
            <a:off x="1616069" y="1685997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3BBEB06-38B7-493C-AA81-5C41348775FE}"/>
              </a:ext>
            </a:extLst>
          </p:cNvPr>
          <p:cNvSpPr/>
          <p:nvPr/>
        </p:nvSpPr>
        <p:spPr>
          <a:xfrm>
            <a:off x="599542" y="1209205"/>
            <a:ext cx="922838" cy="922838"/>
          </a:xfrm>
          <a:prstGeom prst="ellipse">
            <a:avLst/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F4EED2B9-05CC-456E-B5A6-6435358656F1}"/>
              </a:ext>
            </a:extLst>
          </p:cNvPr>
          <p:cNvSpPr/>
          <p:nvPr/>
        </p:nvSpPr>
        <p:spPr>
          <a:xfrm>
            <a:off x="6700607" y="4121150"/>
            <a:ext cx="4948638" cy="2268392"/>
          </a:xfrm>
          <a:prstGeom prst="roundRect">
            <a:avLst>
              <a:gd name="adj" fmla="val 9858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E857A4B-24C8-4842-847B-54EA2A8E6F54}"/>
              </a:ext>
            </a:extLst>
          </p:cNvPr>
          <p:cNvSpPr txBox="1"/>
          <p:nvPr/>
        </p:nvSpPr>
        <p:spPr>
          <a:xfrm>
            <a:off x="7180579" y="4475284"/>
            <a:ext cx="40927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Общественные слушания по закупке лекарств 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1DCA3520-3C2B-46BC-A739-F1FEB31E23F5}"/>
              </a:ext>
            </a:extLst>
          </p:cNvPr>
          <p:cNvSpPr/>
          <p:nvPr/>
        </p:nvSpPr>
        <p:spPr>
          <a:xfrm>
            <a:off x="715737" y="2657502"/>
            <a:ext cx="5704111" cy="190439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58690A-2740-49BA-9CE9-9A33FA798847}"/>
              </a:ext>
            </a:extLst>
          </p:cNvPr>
          <p:cNvSpPr txBox="1"/>
          <p:nvPr/>
        </p:nvSpPr>
        <p:spPr>
          <a:xfrm>
            <a:off x="1578036" y="2782184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42D01A72-862E-4FAF-8EEA-845311931C5F}"/>
              </a:ext>
            </a:extLst>
          </p:cNvPr>
          <p:cNvSpPr/>
          <p:nvPr/>
        </p:nvSpPr>
        <p:spPr>
          <a:xfrm>
            <a:off x="607457" y="2395481"/>
            <a:ext cx="922838" cy="922838"/>
          </a:xfrm>
          <a:prstGeom prst="ellipse">
            <a:avLst/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ACB25E-4412-49EA-828D-0E8A6CFC62B3}"/>
              </a:ext>
            </a:extLst>
          </p:cNvPr>
          <p:cNvSpPr txBox="1"/>
          <p:nvPr/>
        </p:nvSpPr>
        <p:spPr>
          <a:xfrm>
            <a:off x="1701764" y="3501962"/>
            <a:ext cx="43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2022 года 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B895909-9578-470C-A018-B834EB9CB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1327254" y="3540280"/>
            <a:ext cx="237788" cy="2482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9E7C5E-60A7-4D2E-83F2-DE09E53A4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0" y="2537963"/>
            <a:ext cx="584874" cy="584874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D065E54-EA61-4D57-A0D0-CF23E47AA89A}"/>
              </a:ext>
            </a:extLst>
          </p:cNvPr>
          <p:cNvSpPr/>
          <p:nvPr/>
        </p:nvSpPr>
        <p:spPr>
          <a:xfrm>
            <a:off x="1791806" y="4002266"/>
            <a:ext cx="3376916" cy="348691"/>
          </a:xfrm>
          <a:prstGeom prst="round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545A46-C588-4D88-84EF-2D4FADF37F87}"/>
              </a:ext>
            </a:extLst>
          </p:cNvPr>
          <p:cNvSpPr txBox="1"/>
          <p:nvPr/>
        </p:nvSpPr>
        <p:spPr>
          <a:xfrm>
            <a:off x="2219770" y="4032251"/>
            <a:ext cx="251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бесплатно или с доплатой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7EEE00-33E9-4F31-B149-89362640F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8" y="1314896"/>
            <a:ext cx="682907" cy="682907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E5C8D69-AA91-46B1-8984-3C83E05E81E0}"/>
              </a:ext>
            </a:extLst>
          </p:cNvPr>
          <p:cNvSpPr/>
          <p:nvPr/>
        </p:nvSpPr>
        <p:spPr>
          <a:xfrm>
            <a:off x="715738" y="4933923"/>
            <a:ext cx="5704110" cy="145561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CFB1AFA-3BEA-4505-9FBC-0E84073EA714}"/>
              </a:ext>
            </a:extLst>
          </p:cNvPr>
          <p:cNvSpPr txBox="1"/>
          <p:nvPr/>
        </p:nvSpPr>
        <p:spPr>
          <a:xfrm>
            <a:off x="1578036" y="5058606"/>
            <a:ext cx="368407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Неснижаемые остатки на складах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CEC96053-3ECF-4D9A-8681-C5F7DAFC75D9}"/>
              </a:ext>
            </a:extLst>
          </p:cNvPr>
          <p:cNvSpPr/>
          <p:nvPr/>
        </p:nvSpPr>
        <p:spPr>
          <a:xfrm>
            <a:off x="607457" y="4671903"/>
            <a:ext cx="922838" cy="922838"/>
          </a:xfrm>
          <a:prstGeom prst="ellipse">
            <a:avLst/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CF7271A-E3EE-4256-A34B-F10E8A4CF7F4}"/>
              </a:ext>
            </a:extLst>
          </p:cNvPr>
          <p:cNvSpPr txBox="1"/>
          <p:nvPr/>
        </p:nvSpPr>
        <p:spPr>
          <a:xfrm>
            <a:off x="1701764" y="5747800"/>
            <a:ext cx="471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ДЗМ регулярно 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отслеживает обеспечение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пациентов необходимыми лекарственными препаратами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6614202C-7D33-4290-BEAB-414A37709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1359059" y="5778165"/>
            <a:ext cx="237788" cy="248241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39CE1866-191D-4A32-9453-0E3CB249BEC5}"/>
              </a:ext>
            </a:extLst>
          </p:cNvPr>
          <p:cNvSpPr txBox="1"/>
          <p:nvPr/>
        </p:nvSpPr>
        <p:spPr>
          <a:xfrm>
            <a:off x="7637514" y="5183792"/>
            <a:ext cx="4092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ежегодно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совместно 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профессиональным, </a:t>
            </a:r>
            <a:r>
              <a:rPr lang="ru-RU" sz="1200" b="1" i="0" u="none" strike="noStrike" dirty="0" err="1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пациентским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200" b="1" i="0" u="none" strike="noStrike" dirty="0">
              <a:solidFill>
                <a:srgbClr val="48BDD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фармацевтическим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сообществами для определения 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потребности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необходимом количестве 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препаратов</a:t>
            </a:r>
            <a:endParaRPr lang="ru-RU" sz="1200" b="1" dirty="0">
              <a:solidFill>
                <a:srgbClr val="48BDD7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3A04D6AF-7427-4FB2-9271-CEA422410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7224628" y="5243445"/>
            <a:ext cx="237788" cy="2482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669484-603E-4E77-86AA-D4518163D4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4881" y="4815679"/>
            <a:ext cx="553464" cy="59712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1DE67D3D-5FCE-4E8D-922A-E9049419BC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9C1CFD4-814C-4311-A14A-7E98EDD8D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6084968" y="1241148"/>
            <a:ext cx="3644432" cy="3132586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DB275E6-CC5F-4A2B-8718-107BA6CA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8" t="18895" r="1892" b="19128"/>
          <a:stretch>
            <a:fillRect/>
          </a:stretch>
        </p:blipFill>
        <p:spPr bwMode="auto">
          <a:xfrm>
            <a:off x="9517559" y="1282400"/>
            <a:ext cx="2167335" cy="1868392"/>
          </a:xfrm>
          <a:custGeom>
            <a:avLst/>
            <a:gdLst>
              <a:gd name="connsiteX0" fmla="*/ 467098 w 2167335"/>
              <a:gd name="connsiteY0" fmla="*/ 0 h 1868392"/>
              <a:gd name="connsiteX1" fmla="*/ 1700237 w 2167335"/>
              <a:gd name="connsiteY1" fmla="*/ 0 h 1868392"/>
              <a:gd name="connsiteX2" fmla="*/ 2167335 w 2167335"/>
              <a:gd name="connsiteY2" fmla="*/ 934196 h 1868392"/>
              <a:gd name="connsiteX3" fmla="*/ 1700237 w 2167335"/>
              <a:gd name="connsiteY3" fmla="*/ 1868392 h 1868392"/>
              <a:gd name="connsiteX4" fmla="*/ 467098 w 2167335"/>
              <a:gd name="connsiteY4" fmla="*/ 1868392 h 1868392"/>
              <a:gd name="connsiteX5" fmla="*/ 0 w 2167335"/>
              <a:gd name="connsiteY5" fmla="*/ 934196 h 186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7335" h="1868392">
                <a:moveTo>
                  <a:pt x="467098" y="0"/>
                </a:moveTo>
                <a:lnTo>
                  <a:pt x="1700237" y="0"/>
                </a:lnTo>
                <a:lnTo>
                  <a:pt x="2167335" y="934196"/>
                </a:lnTo>
                <a:lnTo>
                  <a:pt x="1700237" y="1868392"/>
                </a:lnTo>
                <a:lnTo>
                  <a:pt x="467098" y="1868392"/>
                </a:lnTo>
                <a:lnTo>
                  <a:pt x="0" y="9341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FD8A8CEC-3F5F-4844-B2BC-0C76FD2A6232}"/>
              </a:ext>
            </a:extLst>
          </p:cNvPr>
          <p:cNvSpPr/>
          <p:nvPr/>
        </p:nvSpPr>
        <p:spPr>
          <a:xfrm>
            <a:off x="11043530" y="2856182"/>
            <a:ext cx="743720" cy="641138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8D155916-18AF-442A-A4FD-AA6973FED288}"/>
              </a:ext>
            </a:extLst>
          </p:cNvPr>
          <p:cNvSpPr/>
          <p:nvPr/>
        </p:nvSpPr>
        <p:spPr>
          <a:xfrm>
            <a:off x="8985775" y="3073400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0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Онкопомощь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891013-9DD9-4D43-A0CF-0927FF49903B}"/>
              </a:ext>
            </a:extLst>
          </p:cNvPr>
          <p:cNvSpPr txBox="1"/>
          <p:nvPr/>
        </p:nvSpPr>
        <p:spPr>
          <a:xfrm>
            <a:off x="1309145" y="137430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235BF87-DFB4-483B-A0EF-00908003036F}"/>
              </a:ext>
            </a:extLst>
          </p:cNvPr>
          <p:cNvSpPr txBox="1"/>
          <p:nvPr/>
        </p:nvSpPr>
        <p:spPr>
          <a:xfrm>
            <a:off x="824383" y="1079272"/>
            <a:ext cx="850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2019 году утвержден </a:t>
            </a:r>
            <a:r>
              <a:rPr lang="ru-RU" sz="16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московский стандарт онкологической помощи</a:t>
            </a:r>
            <a:r>
              <a:rPr lang="ru-RU" sz="1600" b="0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48BDD7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E62A6B42-C352-43EC-A386-15AAA87DEAC6}"/>
              </a:ext>
            </a:extLst>
          </p:cNvPr>
          <p:cNvSpPr/>
          <p:nvPr/>
        </p:nvSpPr>
        <p:spPr>
          <a:xfrm>
            <a:off x="965347" y="1608129"/>
            <a:ext cx="6622808" cy="345122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0DB39DC9-0979-434F-A825-0A71DD1F86D2}"/>
              </a:ext>
            </a:extLst>
          </p:cNvPr>
          <p:cNvSpPr/>
          <p:nvPr/>
        </p:nvSpPr>
        <p:spPr>
          <a:xfrm>
            <a:off x="792127" y="1522673"/>
            <a:ext cx="5135288" cy="384988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FC85D3E-97C4-4D09-835E-7BBD84CBEA77}"/>
              </a:ext>
            </a:extLst>
          </p:cNvPr>
          <p:cNvSpPr txBox="1"/>
          <p:nvPr/>
        </p:nvSpPr>
        <p:spPr>
          <a:xfrm>
            <a:off x="898296" y="1534753"/>
            <a:ext cx="500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Онкоцентры на базе ведущих больниц города: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CD27D91-EF7E-4F1F-8AA2-3CE541830290}"/>
              </a:ext>
            </a:extLst>
          </p:cNvPr>
          <p:cNvGrpSpPr/>
          <p:nvPr/>
        </p:nvGrpSpPr>
        <p:grpSpPr>
          <a:xfrm>
            <a:off x="1158324" y="2069287"/>
            <a:ext cx="1735917" cy="483601"/>
            <a:chOff x="1163344" y="3617029"/>
            <a:chExt cx="1735917" cy="483601"/>
          </a:xfrm>
        </p:grpSpPr>
        <p:sp>
          <p:nvSpPr>
            <p:cNvPr id="6" name="Шестиугольник 5">
              <a:extLst>
                <a:ext uri="{FF2B5EF4-FFF2-40B4-BE49-F238E27FC236}">
                  <a16:creationId xmlns:a16="http://schemas.microsoft.com/office/drawing/2014/main" id="{EF8FEE0D-9C19-4C5D-A510-6D28820757BB}"/>
                </a:ext>
              </a:extLst>
            </p:cNvPr>
            <p:cNvSpPr/>
            <p:nvPr/>
          </p:nvSpPr>
          <p:spPr>
            <a:xfrm>
              <a:off x="1163344" y="3617029"/>
              <a:ext cx="560977" cy="483601"/>
            </a:xfrm>
            <a:prstGeom prst="hexagon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570F05D9-BD53-40C4-9711-10B1CE101086}"/>
                </a:ext>
              </a:extLst>
            </p:cNvPr>
            <p:cNvSpPr txBox="1"/>
            <p:nvPr/>
          </p:nvSpPr>
          <p:spPr>
            <a:xfrm>
              <a:off x="1300254" y="3688387"/>
              <a:ext cx="1599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4694DA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ГКОБ №1</a:t>
              </a:r>
              <a:endParaRPr lang="ru-RU" sz="1600" b="1" dirty="0">
                <a:solidFill>
                  <a:srgbClr val="4694D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3473675-B939-4B8A-BD18-37DFDAA09CC5}"/>
              </a:ext>
            </a:extLst>
          </p:cNvPr>
          <p:cNvGrpSpPr/>
          <p:nvPr/>
        </p:nvGrpSpPr>
        <p:grpSpPr>
          <a:xfrm>
            <a:off x="3050064" y="2076727"/>
            <a:ext cx="2129693" cy="656133"/>
            <a:chOff x="2776262" y="3576269"/>
            <a:chExt cx="2129693" cy="656133"/>
          </a:xfrm>
        </p:grpSpPr>
        <p:sp>
          <p:nvSpPr>
            <p:cNvPr id="72" name="Шестиугольник 71">
              <a:extLst>
                <a:ext uri="{FF2B5EF4-FFF2-40B4-BE49-F238E27FC236}">
                  <a16:creationId xmlns:a16="http://schemas.microsoft.com/office/drawing/2014/main" id="{36AFA84E-AE9B-4B0A-B35E-A8E99561C3C5}"/>
                </a:ext>
              </a:extLst>
            </p:cNvPr>
            <p:cNvSpPr/>
            <p:nvPr/>
          </p:nvSpPr>
          <p:spPr>
            <a:xfrm>
              <a:off x="2776262" y="3576269"/>
              <a:ext cx="560977" cy="483601"/>
            </a:xfrm>
            <a:prstGeom prst="hexagon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956D969-E80A-4635-A1C4-8C719772E45F}"/>
                </a:ext>
              </a:extLst>
            </p:cNvPr>
            <p:cNvSpPr txBox="1"/>
            <p:nvPr/>
          </p:nvSpPr>
          <p:spPr>
            <a:xfrm>
              <a:off x="2913172" y="364762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4694DA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МКНЦ им. </a:t>
              </a:r>
            </a:p>
            <a:p>
              <a:r>
                <a:rPr lang="ru-RU" sz="1600" b="1" i="0" u="none" strike="noStrike" dirty="0">
                  <a:solidFill>
                    <a:srgbClr val="4694DA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А.С. Логинова </a:t>
              </a:r>
              <a:endParaRPr lang="ru-RU" sz="1600" b="1" dirty="0">
                <a:solidFill>
                  <a:srgbClr val="4694D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6557D6-2B7A-4951-8C42-78F066A157A4}"/>
              </a:ext>
            </a:extLst>
          </p:cNvPr>
          <p:cNvGrpSpPr/>
          <p:nvPr/>
        </p:nvGrpSpPr>
        <p:grpSpPr>
          <a:xfrm>
            <a:off x="5348904" y="2065604"/>
            <a:ext cx="2129693" cy="656133"/>
            <a:chOff x="4912565" y="3482204"/>
            <a:chExt cx="2129693" cy="656133"/>
          </a:xfrm>
        </p:grpSpPr>
        <p:sp>
          <p:nvSpPr>
            <p:cNvPr id="77" name="Шестиугольник 76">
              <a:extLst>
                <a:ext uri="{FF2B5EF4-FFF2-40B4-BE49-F238E27FC236}">
                  <a16:creationId xmlns:a16="http://schemas.microsoft.com/office/drawing/2014/main" id="{58F03AF9-C15F-4A5E-BFC7-D3C1D5A54564}"/>
                </a:ext>
              </a:extLst>
            </p:cNvPr>
            <p:cNvSpPr/>
            <p:nvPr/>
          </p:nvSpPr>
          <p:spPr>
            <a:xfrm>
              <a:off x="4912565" y="3482204"/>
              <a:ext cx="560977" cy="483601"/>
            </a:xfrm>
            <a:prstGeom prst="hexagon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D765F70-2656-4C77-9B87-57401FF7BBA0}"/>
                </a:ext>
              </a:extLst>
            </p:cNvPr>
            <p:cNvSpPr txBox="1"/>
            <p:nvPr/>
          </p:nvSpPr>
          <p:spPr>
            <a:xfrm>
              <a:off x="5049475" y="3553562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4694DA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ГКБ им. </a:t>
              </a:r>
            </a:p>
            <a:p>
              <a:r>
                <a:rPr lang="ru-RU" sz="1600" b="1" i="0" u="none" strike="noStrike" dirty="0">
                  <a:solidFill>
                    <a:srgbClr val="4694DA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С.П. Боткина</a:t>
              </a:r>
              <a:endParaRPr lang="ru-RU" sz="1600" b="1" dirty="0">
                <a:solidFill>
                  <a:srgbClr val="4694D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4AD172E-AE47-46D9-BB82-C3A334C47C7C}"/>
              </a:ext>
            </a:extLst>
          </p:cNvPr>
          <p:cNvGrpSpPr/>
          <p:nvPr/>
        </p:nvGrpSpPr>
        <p:grpSpPr>
          <a:xfrm>
            <a:off x="1918098" y="2855076"/>
            <a:ext cx="2129693" cy="656133"/>
            <a:chOff x="6773495" y="3425260"/>
            <a:chExt cx="2129693" cy="656133"/>
          </a:xfrm>
        </p:grpSpPr>
        <p:sp>
          <p:nvSpPr>
            <p:cNvPr id="79" name="Шестиугольник 78">
              <a:extLst>
                <a:ext uri="{FF2B5EF4-FFF2-40B4-BE49-F238E27FC236}">
                  <a16:creationId xmlns:a16="http://schemas.microsoft.com/office/drawing/2014/main" id="{F34BC886-B2B1-47E2-86D9-97F5E3391F84}"/>
                </a:ext>
              </a:extLst>
            </p:cNvPr>
            <p:cNvSpPr/>
            <p:nvPr/>
          </p:nvSpPr>
          <p:spPr>
            <a:xfrm>
              <a:off x="6773495" y="3425260"/>
              <a:ext cx="560977" cy="483601"/>
            </a:xfrm>
            <a:prstGeom prst="hexagon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56AC81D-7A6B-41AB-9717-5A9161CA651A}"/>
                </a:ext>
              </a:extLst>
            </p:cNvPr>
            <p:cNvSpPr txBox="1"/>
            <p:nvPr/>
          </p:nvSpPr>
          <p:spPr>
            <a:xfrm>
              <a:off x="6910405" y="3496618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 err="1">
                  <a:solidFill>
                    <a:srgbClr val="4694DA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Онкобольница</a:t>
              </a:r>
              <a:r>
                <a:rPr lang="ru-RU" sz="1600" b="1" i="0" u="none" strike="noStrike" dirty="0">
                  <a:solidFill>
                    <a:srgbClr val="4694DA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№62</a:t>
              </a:r>
              <a:endParaRPr lang="ru-RU" sz="1600" b="1" dirty="0">
                <a:solidFill>
                  <a:srgbClr val="4694D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EEF40D9-08C4-478A-A2B5-9C142874F6A4}"/>
              </a:ext>
            </a:extLst>
          </p:cNvPr>
          <p:cNvGrpSpPr/>
          <p:nvPr/>
        </p:nvGrpSpPr>
        <p:grpSpPr>
          <a:xfrm>
            <a:off x="4564545" y="2857656"/>
            <a:ext cx="2129693" cy="656133"/>
            <a:chOff x="8848153" y="3424659"/>
            <a:chExt cx="2129693" cy="656133"/>
          </a:xfrm>
        </p:grpSpPr>
        <p:sp>
          <p:nvSpPr>
            <p:cNvPr id="81" name="Шестиугольник 80">
              <a:extLst>
                <a:ext uri="{FF2B5EF4-FFF2-40B4-BE49-F238E27FC236}">
                  <a16:creationId xmlns:a16="http://schemas.microsoft.com/office/drawing/2014/main" id="{D7A8DB51-6273-4ACD-94A1-6AA26DF75C09}"/>
                </a:ext>
              </a:extLst>
            </p:cNvPr>
            <p:cNvSpPr/>
            <p:nvPr/>
          </p:nvSpPr>
          <p:spPr>
            <a:xfrm>
              <a:off x="8848153" y="3424659"/>
              <a:ext cx="560977" cy="483601"/>
            </a:xfrm>
            <a:prstGeom prst="hexagon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D9A277B-BAD8-4F6E-B626-E70CF2833211}"/>
                </a:ext>
              </a:extLst>
            </p:cNvPr>
            <p:cNvSpPr txBox="1"/>
            <p:nvPr/>
          </p:nvSpPr>
          <p:spPr>
            <a:xfrm>
              <a:off x="8985063" y="349601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4694DA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ММКЦ «Коммунарка»</a:t>
              </a:r>
              <a:endParaRPr lang="ru-RU" sz="1600" b="1" dirty="0">
                <a:solidFill>
                  <a:srgbClr val="4694D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EFCB665E-59F3-4D9A-9AA1-D304699F8425}"/>
              </a:ext>
            </a:extLst>
          </p:cNvPr>
          <p:cNvSpPr txBox="1"/>
          <p:nvPr/>
        </p:nvSpPr>
        <p:spPr>
          <a:xfrm>
            <a:off x="1719300" y="4030802"/>
            <a:ext cx="555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современные лаборатории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определения природы опухоли конкретного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B5038F99-FD28-4081-8F8C-8EE99B11A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1329183" y="4129508"/>
            <a:ext cx="237788" cy="248241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A7523091-2ECF-4C02-92C5-780B22D7F9CC}"/>
              </a:ext>
            </a:extLst>
          </p:cNvPr>
          <p:cNvSpPr txBox="1"/>
          <p:nvPr/>
        </p:nvSpPr>
        <p:spPr>
          <a:xfrm>
            <a:off x="1719301" y="4493287"/>
            <a:ext cx="56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высокотехнологичные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ЦАОПы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проведения диагностических исследований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E79C9A4-56A4-47D3-A85C-8B1E8813F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1329183" y="4591993"/>
            <a:ext cx="237788" cy="248241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F71085E-D7BE-4960-A614-6375F61919E0}"/>
              </a:ext>
            </a:extLst>
          </p:cNvPr>
          <p:cNvSpPr/>
          <p:nvPr/>
        </p:nvSpPr>
        <p:spPr>
          <a:xfrm>
            <a:off x="1787171" y="3665143"/>
            <a:ext cx="2374188" cy="290939"/>
          </a:xfrm>
          <a:prstGeom prst="roundRect">
            <a:avLst/>
          </a:prstGeom>
          <a:solidFill>
            <a:srgbClr val="48B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5FC190-4A70-4A92-9527-CDEC12CC50ED}"/>
              </a:ext>
            </a:extLst>
          </p:cNvPr>
          <p:cNvSpPr txBox="1"/>
          <p:nvPr/>
        </p:nvSpPr>
        <p:spPr>
          <a:xfrm>
            <a:off x="2003177" y="3651164"/>
            <a:ext cx="199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их базе созданы: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FCF350C-561B-4260-94CA-491472114D9B}"/>
              </a:ext>
            </a:extLst>
          </p:cNvPr>
          <p:cNvSpPr txBox="1"/>
          <p:nvPr/>
        </p:nvSpPr>
        <p:spPr>
          <a:xfrm>
            <a:off x="965347" y="5195552"/>
            <a:ext cx="1033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Путь пациента</a:t>
            </a:r>
            <a:r>
              <a:rPr lang="ru-RU" sz="1400" b="0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подозрении на ЗНО начинается чаще всего в городских поликлиниках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DFAA0FD-5887-4C22-AB79-F5EDF9D63995}"/>
              </a:ext>
            </a:extLst>
          </p:cNvPr>
          <p:cNvSpPr txBox="1"/>
          <p:nvPr/>
        </p:nvSpPr>
        <p:spPr>
          <a:xfrm>
            <a:off x="1452441" y="5639530"/>
            <a:ext cx="331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сервисы индивидуального сопровождения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психологической помощи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03FD5F3C-A2BA-41B2-9A24-0A5E53678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062322" y="5682579"/>
            <a:ext cx="237788" cy="248241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5908A934-6D0F-4694-ACCF-2F55BC66534C}"/>
              </a:ext>
            </a:extLst>
          </p:cNvPr>
          <p:cNvSpPr txBox="1"/>
          <p:nvPr/>
        </p:nvSpPr>
        <p:spPr>
          <a:xfrm>
            <a:off x="5478252" y="5655117"/>
            <a:ext cx="33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«клиентские пути»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четкие регламенты и алгоритмы действий при обнаружении ЗНО у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634A9D40-49E0-4175-A51D-7832F7AA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088133" y="5698166"/>
            <a:ext cx="237788" cy="248241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96A34EF8-FCC7-4433-8833-55ADA7494128}"/>
              </a:ext>
            </a:extLst>
          </p:cNvPr>
          <p:cNvSpPr txBox="1"/>
          <p:nvPr/>
        </p:nvSpPr>
        <p:spPr>
          <a:xfrm>
            <a:off x="9493162" y="5661846"/>
            <a:ext cx="251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онкологических стационаров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Москвы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FA4C4393-FF09-4DEC-9F8D-920697787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9103043" y="5704895"/>
            <a:ext cx="237788" cy="248241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5CF3939-514E-4FC0-B2D2-C3B56DF55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2D4CCCF-C0D3-4BE7-9928-2C051728C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889" r="28852" b="11200"/>
          <a:stretch>
            <a:fillRect/>
          </a:stretch>
        </p:blipFill>
        <p:spPr bwMode="auto">
          <a:xfrm>
            <a:off x="7315910" y="1604122"/>
            <a:ext cx="3186420" cy="2746912"/>
          </a:xfrm>
          <a:custGeom>
            <a:avLst/>
            <a:gdLst>
              <a:gd name="connsiteX0" fmla="*/ 686729 w 3186420"/>
              <a:gd name="connsiteY0" fmla="*/ 0 h 2746912"/>
              <a:gd name="connsiteX1" fmla="*/ 2499692 w 3186420"/>
              <a:gd name="connsiteY1" fmla="*/ 0 h 2746912"/>
              <a:gd name="connsiteX2" fmla="*/ 3186420 w 3186420"/>
              <a:gd name="connsiteY2" fmla="*/ 1373456 h 2746912"/>
              <a:gd name="connsiteX3" fmla="*/ 2499692 w 3186420"/>
              <a:gd name="connsiteY3" fmla="*/ 2746912 h 2746912"/>
              <a:gd name="connsiteX4" fmla="*/ 686729 w 3186420"/>
              <a:gd name="connsiteY4" fmla="*/ 2746912 h 2746912"/>
              <a:gd name="connsiteX5" fmla="*/ 0 w 3186420"/>
              <a:gd name="connsiteY5" fmla="*/ 1373456 h 274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6420" h="2746912">
                <a:moveTo>
                  <a:pt x="686729" y="0"/>
                </a:moveTo>
                <a:lnTo>
                  <a:pt x="2499692" y="0"/>
                </a:lnTo>
                <a:lnTo>
                  <a:pt x="3186420" y="1373456"/>
                </a:lnTo>
                <a:lnTo>
                  <a:pt x="2499692" y="2746912"/>
                </a:lnTo>
                <a:lnTo>
                  <a:pt x="686729" y="2746912"/>
                </a:lnTo>
                <a:lnTo>
                  <a:pt x="0" y="1373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Шестиугольник 45">
            <a:extLst>
              <a:ext uri="{FF2B5EF4-FFF2-40B4-BE49-F238E27FC236}">
                <a16:creationId xmlns:a16="http://schemas.microsoft.com/office/drawing/2014/main" id="{61923BA0-0908-4D8B-B33F-F12DA8B5CA29}"/>
              </a:ext>
            </a:extLst>
          </p:cNvPr>
          <p:cNvSpPr/>
          <p:nvPr/>
        </p:nvSpPr>
        <p:spPr>
          <a:xfrm>
            <a:off x="8172111" y="3956082"/>
            <a:ext cx="1212769" cy="104549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891FB97-59C6-4EB3-B98F-C2E0BECE5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9740" r="34967" b="7707"/>
          <a:stretch/>
        </p:blipFill>
        <p:spPr bwMode="auto">
          <a:xfrm>
            <a:off x="9862437" y="3585260"/>
            <a:ext cx="1992829" cy="1717956"/>
          </a:xfrm>
          <a:custGeom>
            <a:avLst/>
            <a:gdLst>
              <a:gd name="connsiteX0" fmla="*/ 429489 w 1992829"/>
              <a:gd name="connsiteY0" fmla="*/ 0 h 1717956"/>
              <a:gd name="connsiteX1" fmla="*/ 1563340 w 1992829"/>
              <a:gd name="connsiteY1" fmla="*/ 0 h 1717956"/>
              <a:gd name="connsiteX2" fmla="*/ 1992829 w 1992829"/>
              <a:gd name="connsiteY2" fmla="*/ 858978 h 1717956"/>
              <a:gd name="connsiteX3" fmla="*/ 1563340 w 1992829"/>
              <a:gd name="connsiteY3" fmla="*/ 1717956 h 1717956"/>
              <a:gd name="connsiteX4" fmla="*/ 429489 w 1992829"/>
              <a:gd name="connsiteY4" fmla="*/ 1717956 h 1717956"/>
              <a:gd name="connsiteX5" fmla="*/ 0 w 1992829"/>
              <a:gd name="connsiteY5" fmla="*/ 858978 h 171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829" h="1717956">
                <a:moveTo>
                  <a:pt x="429489" y="0"/>
                </a:moveTo>
                <a:lnTo>
                  <a:pt x="1563340" y="0"/>
                </a:lnTo>
                <a:lnTo>
                  <a:pt x="1992829" y="858978"/>
                </a:lnTo>
                <a:lnTo>
                  <a:pt x="1563340" y="1717956"/>
                </a:lnTo>
                <a:lnTo>
                  <a:pt x="429489" y="1717956"/>
                </a:lnTo>
                <a:lnTo>
                  <a:pt x="0" y="858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Шестиугольник 44">
            <a:extLst>
              <a:ext uri="{FF2B5EF4-FFF2-40B4-BE49-F238E27FC236}">
                <a16:creationId xmlns:a16="http://schemas.microsoft.com/office/drawing/2014/main" id="{00B9C9E6-537B-485C-8722-998C7F196ED9}"/>
              </a:ext>
            </a:extLst>
          </p:cNvPr>
          <p:cNvSpPr/>
          <p:nvPr/>
        </p:nvSpPr>
        <p:spPr>
          <a:xfrm>
            <a:off x="10802203" y="2942552"/>
            <a:ext cx="916822" cy="790364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7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C697720F-76E8-499A-8493-2D72C5C5C426}"/>
              </a:ext>
            </a:extLst>
          </p:cNvPr>
          <p:cNvSpPr txBox="1"/>
          <p:nvPr/>
        </p:nvSpPr>
        <p:spPr>
          <a:xfrm>
            <a:off x="743410" y="1220436"/>
            <a:ext cx="8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 цифровизацией системы здравоохранения</a:t>
            </a:r>
            <a:endParaRPr lang="ru-RU" b="1" dirty="0">
              <a:solidFill>
                <a:srgbClr val="48BDD7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5961FC6-FA83-43FC-A5E0-DC90565B3C9F}"/>
              </a:ext>
            </a:extLst>
          </p:cNvPr>
          <p:cNvGrpSpPr/>
          <p:nvPr/>
        </p:nvGrpSpPr>
        <p:grpSpPr>
          <a:xfrm>
            <a:off x="600490" y="2280665"/>
            <a:ext cx="2840654" cy="1727106"/>
            <a:chOff x="663334" y="2268338"/>
            <a:chExt cx="2840654" cy="1727106"/>
          </a:xfrm>
        </p:grpSpPr>
        <p:sp>
          <p:nvSpPr>
            <p:cNvPr id="106" name="Шестиугольник 105">
              <a:extLst>
                <a:ext uri="{FF2B5EF4-FFF2-40B4-BE49-F238E27FC236}">
                  <a16:creationId xmlns:a16="http://schemas.microsoft.com/office/drawing/2014/main" id="{700EF87A-E7BF-483B-A2A3-2DC85BB895D0}"/>
                </a:ext>
              </a:extLst>
            </p:cNvPr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309D7E-7CB3-4F0A-81B6-6EF53B309124}"/>
                </a:ext>
              </a:extLst>
            </p:cNvPr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A25ECB8-4F95-482C-AE1C-6B6B7430D537}"/>
                </a:ext>
              </a:extLst>
            </p:cNvPr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306EDFE-A79E-4844-A4C5-2074BD9F420A}"/>
                </a:ext>
              </a:extLst>
            </p:cNvPr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FAC80C6-4DCF-415B-ABE7-25A630C0AB1C}"/>
                </a:ext>
              </a:extLst>
            </p:cNvPr>
            <p:cNvSpPr txBox="1"/>
            <p:nvPr/>
          </p:nvSpPr>
          <p:spPr>
            <a:xfrm>
              <a:off x="1014509" y="3416881"/>
              <a:ext cx="2089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2328F5B-780A-4AC1-994F-F28AEF274090}"/>
              </a:ext>
            </a:extLst>
          </p:cNvPr>
          <p:cNvGrpSpPr/>
          <p:nvPr/>
        </p:nvGrpSpPr>
        <p:grpSpPr>
          <a:xfrm>
            <a:off x="3907695" y="2004152"/>
            <a:ext cx="3589444" cy="461665"/>
            <a:chOff x="818627" y="5414129"/>
            <a:chExt cx="3589444" cy="461665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4210327-F5AD-4448-A9C7-B6FB8D59A2A7}"/>
                </a:ext>
              </a:extLst>
            </p:cNvPr>
            <p:cNvSpPr txBox="1"/>
            <p:nvPr/>
          </p:nvSpPr>
          <p:spPr>
            <a:xfrm>
              <a:off x="1173924" y="5414129"/>
              <a:ext cx="32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48BDD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100 млн раз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D3FDE064-2D7D-45F1-8984-B04D08701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712767">
              <a:off x="823854" y="5470399"/>
              <a:ext cx="237788" cy="248241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714F530-538C-4B8A-B59F-7E7ABCB81D7F}"/>
              </a:ext>
            </a:extLst>
          </p:cNvPr>
          <p:cNvGrpSpPr/>
          <p:nvPr/>
        </p:nvGrpSpPr>
        <p:grpSpPr>
          <a:xfrm>
            <a:off x="3915789" y="2721496"/>
            <a:ext cx="3416684" cy="830997"/>
            <a:chOff x="4828818" y="5581107"/>
            <a:chExt cx="3416684" cy="830997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DEF4B10-17BF-4DA2-92C4-5A68D8C8F1CA}"/>
                </a:ext>
              </a:extLst>
            </p:cNvPr>
            <p:cNvSpPr txBox="1"/>
            <p:nvPr/>
          </p:nvSpPr>
          <p:spPr>
            <a:xfrm>
              <a:off x="5184116" y="5581107"/>
              <a:ext cx="3061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200" b="1" i="0" u="none" strike="noStrike" dirty="0">
                  <a:solidFill>
                    <a:srgbClr val="48BDD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 </a:t>
              </a:r>
            </a:p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4C779F77-8184-4919-BC72-F502D69B3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712767">
              <a:off x="4834045" y="5637377"/>
              <a:ext cx="237788" cy="24824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AC5E11E-462B-4C26-9B19-1A0A67907851}"/>
              </a:ext>
            </a:extLst>
          </p:cNvPr>
          <p:cNvGrpSpPr/>
          <p:nvPr/>
        </p:nvGrpSpPr>
        <p:grpSpPr>
          <a:xfrm>
            <a:off x="3908766" y="3771525"/>
            <a:ext cx="3135904" cy="461665"/>
            <a:chOff x="8721723" y="5581107"/>
            <a:chExt cx="3371395" cy="461665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9021272-0B96-48F6-822D-2441B84ED51A}"/>
                </a:ext>
              </a:extLst>
            </p:cNvPr>
            <p:cNvSpPr txBox="1"/>
            <p:nvPr/>
          </p:nvSpPr>
          <p:spPr>
            <a:xfrm>
              <a:off x="9077020" y="5581107"/>
              <a:ext cx="3016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48BDD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7E9EEC88-74AD-4207-82E4-279F30171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7712767">
              <a:off x="8726950" y="5637377"/>
              <a:ext cx="237788" cy="248241"/>
            </a:xfrm>
            <a:prstGeom prst="rect">
              <a:avLst/>
            </a:prstGeom>
          </p:spPr>
        </p:pic>
      </p:grp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5C5EBF77-044D-46BC-9A2D-3F022DE68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83FDE7BE-7F7A-4421-B42E-BA54CD9C57D2}"/>
              </a:ext>
            </a:extLst>
          </p:cNvPr>
          <p:cNvSpPr/>
          <p:nvPr/>
        </p:nvSpPr>
        <p:spPr>
          <a:xfrm>
            <a:off x="743410" y="4843344"/>
            <a:ext cx="7892154" cy="154982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3BDED1C5-D59E-4725-B436-CD804F2063F0}"/>
              </a:ext>
            </a:extLst>
          </p:cNvPr>
          <p:cNvSpPr/>
          <p:nvPr/>
        </p:nvSpPr>
        <p:spPr>
          <a:xfrm>
            <a:off x="570189" y="4612919"/>
            <a:ext cx="3410632" cy="476831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D9E8AE-19C5-4AA7-BA42-F86BFBD4EF8C}"/>
              </a:ext>
            </a:extLst>
          </p:cNvPr>
          <p:cNvSpPr txBox="1"/>
          <p:nvPr/>
        </p:nvSpPr>
        <p:spPr>
          <a:xfrm>
            <a:off x="743411" y="4674611"/>
            <a:ext cx="314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67542AA-7D83-4063-8AC4-8ED9B557E27B}"/>
              </a:ext>
            </a:extLst>
          </p:cNvPr>
          <p:cNvGrpSpPr/>
          <p:nvPr/>
        </p:nvGrpSpPr>
        <p:grpSpPr>
          <a:xfrm>
            <a:off x="941240" y="5252359"/>
            <a:ext cx="2109273" cy="945028"/>
            <a:chOff x="3929939" y="2403576"/>
            <a:chExt cx="2109273" cy="945028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C1ECE30E-FCF6-4437-A6EE-866B35EF68F1}"/>
                </a:ext>
              </a:extLst>
            </p:cNvPr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7181383-F3F3-4887-9A03-442B742D53DB}"/>
                </a:ext>
              </a:extLst>
            </p:cNvPr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4E04196-379E-493F-B0DF-BB4B62FE086A}"/>
                </a:ext>
              </a:extLst>
            </p:cNvPr>
            <p:cNvSpPr txBox="1"/>
            <p:nvPr/>
          </p:nvSpPr>
          <p:spPr>
            <a:xfrm>
              <a:off x="393958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6B21FE1-7FB5-4142-A6A6-C163E9E9786C}"/>
                </a:ext>
              </a:extLst>
            </p:cNvPr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9FD945A-1AF6-4118-853B-3772959E99DC}"/>
                </a:ext>
              </a:extLst>
            </p:cNvPr>
            <p:cNvSpPr txBox="1"/>
            <p:nvPr/>
          </p:nvSpPr>
          <p:spPr>
            <a:xfrm>
              <a:off x="4169382" y="2948494"/>
              <a:ext cx="1375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5518DD4-07F7-42CB-A52C-CD437FAD40DE}"/>
              </a:ext>
            </a:extLst>
          </p:cNvPr>
          <p:cNvGrpSpPr/>
          <p:nvPr/>
        </p:nvGrpSpPr>
        <p:grpSpPr>
          <a:xfrm>
            <a:off x="2840372" y="5252359"/>
            <a:ext cx="2125175" cy="898690"/>
            <a:chOff x="5968019" y="2403576"/>
            <a:chExt cx="2125175" cy="898690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6401D883-CBB7-492C-89B1-315B34CB5B9C}"/>
                </a:ext>
              </a:extLst>
            </p:cNvPr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99AB311-C406-4E40-9FEC-9616C6D2C515}"/>
                </a:ext>
              </a:extLst>
            </p:cNvPr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22CCAF9-9DD2-4E05-8C8B-9D79B2D82A4D}"/>
                </a:ext>
              </a:extLst>
            </p:cNvPr>
            <p:cNvSpPr txBox="1"/>
            <p:nvPr/>
          </p:nvSpPr>
          <p:spPr>
            <a:xfrm>
              <a:off x="597766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24BBD53-9B27-4EC4-8CC5-CBBB52ECB361}"/>
                </a:ext>
              </a:extLst>
            </p:cNvPr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82261C6-A3E1-46AD-8237-FF9ED6D209CF}"/>
                </a:ext>
              </a:extLst>
            </p:cNvPr>
            <p:cNvSpPr txBox="1"/>
            <p:nvPr/>
          </p:nvSpPr>
          <p:spPr>
            <a:xfrm>
              <a:off x="6294929" y="2948494"/>
              <a:ext cx="11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4488446D-CF67-4612-80F6-569A0DC51539}"/>
              </a:ext>
            </a:extLst>
          </p:cNvPr>
          <p:cNvGrpSpPr/>
          <p:nvPr/>
        </p:nvGrpSpPr>
        <p:grpSpPr>
          <a:xfrm>
            <a:off x="4742254" y="5252359"/>
            <a:ext cx="2125175" cy="945028"/>
            <a:chOff x="7948384" y="2445639"/>
            <a:chExt cx="2125175" cy="94502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2561209F-FF9B-4A0B-BCCB-E2F0ADA83D95}"/>
                </a:ext>
              </a:extLst>
            </p:cNvPr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D1416A1-55F4-4EFE-99CD-2888C5C2D85A}"/>
                </a:ext>
              </a:extLst>
            </p:cNvPr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618D91A-97D2-4573-A0C9-514CD8C7807D}"/>
                </a:ext>
              </a:extLst>
            </p:cNvPr>
            <p:cNvSpPr txBox="1"/>
            <p:nvPr/>
          </p:nvSpPr>
          <p:spPr>
            <a:xfrm>
              <a:off x="7958028" y="25437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C8FF224-FB1B-46F8-AF5A-1FAB56F56665}"/>
                </a:ext>
              </a:extLst>
            </p:cNvPr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7EA0072-A1C1-4419-A133-4F15C94F575D}"/>
                </a:ext>
              </a:extLst>
            </p:cNvPr>
            <p:cNvSpPr txBox="1"/>
            <p:nvPr/>
          </p:nvSpPr>
          <p:spPr>
            <a:xfrm>
              <a:off x="8203733" y="2990557"/>
              <a:ext cx="11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6C574764-7A3E-4DB8-851F-8857937DB07B}"/>
              </a:ext>
            </a:extLst>
          </p:cNvPr>
          <p:cNvGrpSpPr/>
          <p:nvPr/>
        </p:nvGrpSpPr>
        <p:grpSpPr>
          <a:xfrm>
            <a:off x="6598211" y="5252359"/>
            <a:ext cx="2196736" cy="945028"/>
            <a:chOff x="9907502" y="3382147"/>
            <a:chExt cx="2196736" cy="945028"/>
          </a:xfrm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E393CB2A-704E-4BF5-B30F-E758BAA222DD}"/>
                </a:ext>
              </a:extLst>
            </p:cNvPr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CD4BFCD-85B8-40C7-A803-9623F998372C}"/>
                </a:ext>
              </a:extLst>
            </p:cNvPr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CCCB4B1-0382-40F9-913C-35622BE9D4B3}"/>
                </a:ext>
              </a:extLst>
            </p:cNvPr>
            <p:cNvSpPr txBox="1"/>
            <p:nvPr/>
          </p:nvSpPr>
          <p:spPr>
            <a:xfrm>
              <a:off x="9917146" y="34802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AB088DD-20EC-4AAE-8105-27FA0A570E30}"/>
                </a:ext>
              </a:extLst>
            </p:cNvPr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4694D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4694D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338B251-765C-42D4-AAEE-3B613CB252DD}"/>
                </a:ext>
              </a:extLst>
            </p:cNvPr>
            <p:cNvSpPr txBox="1"/>
            <p:nvPr/>
          </p:nvSpPr>
          <p:spPr>
            <a:xfrm>
              <a:off x="10250314" y="3927065"/>
              <a:ext cx="163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</a:p>
          </p:txBody>
        </p:sp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EDFE2083-D230-449E-AF1C-81028912C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" r="23422" b="777"/>
          <a:stretch/>
        </p:blipFill>
        <p:spPr bwMode="auto">
          <a:xfrm>
            <a:off x="8062380" y="1530131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Шестиугольник 96">
            <a:extLst>
              <a:ext uri="{FF2B5EF4-FFF2-40B4-BE49-F238E27FC236}">
                <a16:creationId xmlns:a16="http://schemas.microsoft.com/office/drawing/2014/main" id="{19B26233-541D-4ABD-AA64-7D58A35B335A}"/>
              </a:ext>
            </a:extLst>
          </p:cNvPr>
          <p:cNvSpPr/>
          <p:nvPr/>
        </p:nvSpPr>
        <p:spPr>
          <a:xfrm>
            <a:off x="7232728" y="1775185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Шестиугольник 102">
            <a:extLst>
              <a:ext uri="{FF2B5EF4-FFF2-40B4-BE49-F238E27FC236}">
                <a16:creationId xmlns:a16="http://schemas.microsoft.com/office/drawing/2014/main" id="{6C0C0998-E02E-472C-9774-2B62E179C800}"/>
              </a:ext>
            </a:extLst>
          </p:cNvPr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0760871-5291-4F55-AD25-CC2193B06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/>
        </p:blipFill>
        <p:spPr bwMode="auto">
          <a:xfrm>
            <a:off x="8766848" y="4891780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15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6302F41-7636-4C90-A689-DD8B1E1A4DD3}"/>
              </a:ext>
            </a:extLst>
          </p:cNvPr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D4E77-7561-48E4-B669-538C98001F55}"/>
              </a:ext>
            </a:extLst>
          </p:cNvPr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75E3B8-AAF1-43AA-BFAA-82F15B4121AB}"/>
              </a:ext>
            </a:extLst>
          </p:cNvPr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5F6F73E9-BBD2-41D8-9A02-32C9F8BD52EC}"/>
              </a:ext>
            </a:extLst>
          </p:cNvPr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B89D0A-E6CD-464E-A830-27CF233C59B4}"/>
              </a:ext>
            </a:extLst>
          </p:cNvPr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1291FD-C300-40B7-ADB9-1C483EBDFC07}"/>
              </a:ext>
            </a:extLst>
          </p:cNvPr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</a:t>
            </a:r>
            <a:r>
              <a:rPr lang="ru-RU" sz="12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симуляционного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867A350C-5F11-4391-81E6-E75CA881B6D4}"/>
              </a:ext>
            </a:extLst>
          </p:cNvPr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FC08B9-1BA0-4754-A2C9-8405CAF15D0A}"/>
              </a:ext>
            </a:extLst>
          </p:cNvPr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26F569-E746-4FB0-B7D1-C53523BBEFBF}"/>
              </a:ext>
            </a:extLst>
          </p:cNvPr>
          <p:cNvSpPr txBox="1"/>
          <p:nvPr/>
        </p:nvSpPr>
        <p:spPr>
          <a:xfrm>
            <a:off x="4488869" y="2813342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7D8EDEAE-EAF8-4227-9A39-7E1A22EDB314}"/>
              </a:ext>
            </a:extLst>
          </p:cNvPr>
          <p:cNvSpPr/>
          <p:nvPr/>
        </p:nvSpPr>
        <p:spPr>
          <a:xfrm>
            <a:off x="4498376" y="3646048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08E5CA-3310-43A6-87FF-D65842341A4F}"/>
              </a:ext>
            </a:extLst>
          </p:cNvPr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19,5</a:t>
            </a:r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29AE193-83BF-4D6B-BBE5-19B5FDE5BD4D}"/>
              </a:ext>
            </a:extLst>
          </p:cNvPr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7E87E678-4221-4C40-BDF4-D86A4A3D95BE}"/>
              </a:ext>
            </a:extLst>
          </p:cNvPr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E56181-9791-41B6-B27B-1B6EE6F8E4F7}"/>
              </a:ext>
            </a:extLst>
          </p:cNvPr>
          <p:cNvSpPr txBox="1"/>
          <p:nvPr/>
        </p:nvSpPr>
        <p:spPr>
          <a:xfrm>
            <a:off x="8166002" y="2431806"/>
            <a:ext cx="28906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начала</a:t>
            </a: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endParaRPr lang="ru-RU" sz="22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40083E-E8AA-4220-8D86-4D3FC58C6CCE}"/>
              </a:ext>
            </a:extLst>
          </p:cNvPr>
          <p:cNvSpPr txBox="1"/>
          <p:nvPr/>
        </p:nvSpPr>
        <p:spPr>
          <a:xfrm>
            <a:off x="8162920" y="3062047"/>
            <a:ext cx="3135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разработано более 40 новых образовательных программ и тренингов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Шестиугольник 81">
            <a:extLst>
              <a:ext uri="{FF2B5EF4-FFF2-40B4-BE49-F238E27FC236}">
                <a16:creationId xmlns:a16="http://schemas.microsoft.com/office/drawing/2014/main" id="{FA8C1E42-8294-4FDF-B098-51203D359146}"/>
              </a:ext>
            </a:extLst>
          </p:cNvPr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00137C9-9A6E-4C55-938E-6A6407458B53}"/>
              </a:ext>
            </a:extLst>
          </p:cNvPr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5C99F2B-0098-421B-A106-98AC9C5FB007}"/>
              </a:ext>
            </a:extLst>
          </p:cNvPr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9" name="Шестиугольник 88">
            <a:extLst>
              <a:ext uri="{FF2B5EF4-FFF2-40B4-BE49-F238E27FC236}">
                <a16:creationId xmlns:a16="http://schemas.microsoft.com/office/drawing/2014/main" id="{34332AEA-55BC-46C7-97BD-4D9E37C8B3EB}"/>
              </a:ext>
            </a:extLst>
          </p:cNvPr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D05D2E2-1292-4F2B-B0E2-1D927379B1BE}"/>
              </a:ext>
            </a:extLst>
          </p:cNvPr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</a:t>
            </a:r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AA267B3-B034-4F6A-A4B9-E77D054E2BD8}"/>
              </a:ext>
            </a:extLst>
          </p:cNvPr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3" name="Шестиугольник 92">
            <a:extLst>
              <a:ext uri="{FF2B5EF4-FFF2-40B4-BE49-F238E27FC236}">
                <a16:creationId xmlns:a16="http://schemas.microsoft.com/office/drawing/2014/main" id="{842E4369-3745-4092-9BFB-F0F100AEB5BA}"/>
              </a:ext>
            </a:extLst>
          </p:cNvPr>
          <p:cNvSpPr/>
          <p:nvPr/>
        </p:nvSpPr>
        <p:spPr>
          <a:xfrm>
            <a:off x="8289949" y="4526348"/>
            <a:ext cx="1013608" cy="873800"/>
          </a:xfrm>
          <a:prstGeom prst="hexagon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22D8756-5C3B-4C29-9F4C-3C697B8408B6}"/>
              </a:ext>
            </a:extLst>
          </p:cNvPr>
          <p:cNvSpPr txBox="1"/>
          <p:nvPr/>
        </p:nvSpPr>
        <p:spPr>
          <a:xfrm>
            <a:off x="8193136" y="4581922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600" b="1" i="0" u="none" strike="noStrike" dirty="0">
                <a:solidFill>
                  <a:srgbClr val="4694D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4694DA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06257CC-23F6-4DC2-B5C9-77F7065F3BE7}"/>
              </a:ext>
            </a:extLst>
          </p:cNvPr>
          <p:cNvSpPr txBox="1"/>
          <p:nvPr/>
        </p:nvSpPr>
        <p:spPr>
          <a:xfrm>
            <a:off x="8454486" y="4938986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общей практики проходят повышение квалификации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424C256-67B9-4C96-933A-6557BE4DEBC3}"/>
              </a:ext>
            </a:extLst>
          </p:cNvPr>
          <p:cNvGrpSpPr/>
          <p:nvPr/>
        </p:nvGrpSpPr>
        <p:grpSpPr>
          <a:xfrm>
            <a:off x="9589995" y="3901163"/>
            <a:ext cx="1885153" cy="874303"/>
            <a:chOff x="8279128" y="4718627"/>
            <a:chExt cx="1885153" cy="874303"/>
          </a:xfrm>
        </p:grpSpPr>
        <p:sp>
          <p:nvSpPr>
            <p:cNvPr id="96" name="Шестиугольник 95">
              <a:extLst>
                <a:ext uri="{FF2B5EF4-FFF2-40B4-BE49-F238E27FC236}">
                  <a16:creationId xmlns:a16="http://schemas.microsoft.com/office/drawing/2014/main" id="{9C0F3339-E8F3-432F-A3B3-A292E7A2AC34}"/>
                </a:ext>
              </a:extLst>
            </p:cNvPr>
            <p:cNvSpPr/>
            <p:nvPr/>
          </p:nvSpPr>
          <p:spPr>
            <a:xfrm>
              <a:off x="8279128" y="4718627"/>
              <a:ext cx="1013608" cy="873800"/>
            </a:xfrm>
            <a:prstGeom prst="hexagon">
              <a:avLst/>
            </a:prstGeom>
            <a:solidFill>
              <a:srgbClr val="48BDD7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F1C0E2C-D678-4F83-B7DF-92DC4D2235E1}"/>
                </a:ext>
              </a:extLst>
            </p:cNvPr>
            <p:cNvSpPr txBox="1"/>
            <p:nvPr/>
          </p:nvSpPr>
          <p:spPr>
            <a:xfrm>
              <a:off x="8351548" y="4774201"/>
              <a:ext cx="6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4694DA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ru-RU" sz="1600" b="1" dirty="0">
                <a:solidFill>
                  <a:srgbClr val="4694D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60DE6E8-D085-4726-895A-B8CEDF1888C7}"/>
                </a:ext>
              </a:extLst>
            </p:cNvPr>
            <p:cNvSpPr txBox="1"/>
            <p:nvPr/>
          </p:nvSpPr>
          <p:spPr>
            <a:xfrm>
              <a:off x="8430019" y="5131265"/>
              <a:ext cx="1734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образовательных модулей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C404CD0E-5E48-4ED8-A8F5-CE823E8314EB}"/>
              </a:ext>
            </a:extLst>
          </p:cNvPr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48BDD7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B70E659-732E-4B29-96AA-05D9349E8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A9A06D9-3A2C-48F6-9855-9DEA7DD9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6170" r="26543" b="13913"/>
          <a:stretch>
            <a:fillRect/>
          </a:stretch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F76C7CB-6B1B-40D7-9287-EEDFCDA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04" r="12482" b="1781"/>
          <a:stretch>
            <a:fillRect/>
          </a:stretch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2127A4A-1FB3-4116-B4F7-BD0CA82E2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8416" r="31419" b="39871"/>
          <a:stretch/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73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 err="1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2052B1E7-BDC6-4D48-B875-8714C46AB5B3}"/>
              </a:ext>
            </a:extLst>
          </p:cNvPr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469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235BF87-DFB4-483B-A0EF-00908003036F}"/>
              </a:ext>
            </a:extLst>
          </p:cNvPr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129651D-9000-49C0-BFFF-447CF0346D1B}"/>
              </a:ext>
            </a:extLst>
          </p:cNvPr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</a:t>
            </a:r>
            <a:r>
              <a:rPr lang="ru-RU" sz="14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пациентоориентированность</a:t>
            </a:r>
            <a:endParaRPr lang="ru-RU" sz="14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99FAE977-7E23-49F8-8E32-3B6C2965C737}"/>
              </a:ext>
            </a:extLst>
          </p:cNvPr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C83F0C4-8C5C-4639-B70C-CEFC6F50BEFF}"/>
              </a:ext>
            </a:extLst>
          </p:cNvPr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48BDD7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817D7B-F576-4D40-8446-83BC7D648D7A}"/>
              </a:ext>
            </a:extLst>
          </p:cNvPr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AB980B-34C1-4C97-9423-5CA22DFE26F0}"/>
              </a:ext>
            </a:extLst>
          </p:cNvPr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rgbClr val="4694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rgbClr val="4694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588A45-3854-4481-9BAC-51CBCFBF0C12}"/>
              </a:ext>
            </a:extLst>
          </p:cNvPr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</a:p>
          <a:p>
            <a:r>
              <a:rPr lang="ru-RU" sz="1200" b="0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48BDD7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0A7507B-A4E3-49C1-BB50-3CF9370A3A25}"/>
              </a:ext>
            </a:extLst>
          </p:cNvPr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A886DC-F9F3-4D27-8FD4-CCBF7D36EA12}"/>
              </a:ext>
            </a:extLst>
          </p:cNvPr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4E7AAE-47FF-4333-953E-2F9997142238}"/>
              </a:ext>
            </a:extLst>
          </p:cNvPr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48BDD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48BD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26627D3-F1DD-4928-9327-192B2BFF0E9E}"/>
              </a:ext>
            </a:extLst>
          </p:cNvPr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F19367A-DA2A-4352-BE2A-3FA2F92C2BA8}"/>
              </a:ext>
            </a:extLst>
          </p:cNvPr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C444CC-DED9-4B4A-A55D-846869AC3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29CF62E-13AC-4F0B-84F0-C6675F7C35AA}"/>
              </a:ext>
            </a:extLst>
          </p:cNvPr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991015-0528-4703-92A0-C2A84F01B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D7D630B-0F7D-485D-A5D9-8479E6382E77}"/>
              </a:ext>
            </a:extLst>
          </p:cNvPr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E9B84433-1DEE-4190-BD7C-D3FE0A500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1A72F32-F154-41F5-8478-C8CD68EC61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4F18669-697F-4D12-9B5D-01E66CF58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1128" r="11877" b="8517"/>
          <a:stretch>
            <a:fillRect/>
          </a:stretch>
        </p:blipFill>
        <p:spPr bwMode="auto">
          <a:xfrm>
            <a:off x="8061754" y="2680918"/>
            <a:ext cx="3982881" cy="3433516"/>
          </a:xfrm>
          <a:custGeom>
            <a:avLst/>
            <a:gdLst>
              <a:gd name="connsiteX0" fmla="*/ 802159 w 3722018"/>
              <a:gd name="connsiteY0" fmla="*/ 0 h 3208634"/>
              <a:gd name="connsiteX1" fmla="*/ 2919859 w 3722018"/>
              <a:gd name="connsiteY1" fmla="*/ 0 h 3208634"/>
              <a:gd name="connsiteX2" fmla="*/ 3722018 w 3722018"/>
              <a:gd name="connsiteY2" fmla="*/ 1604317 h 3208634"/>
              <a:gd name="connsiteX3" fmla="*/ 2919859 w 3722018"/>
              <a:gd name="connsiteY3" fmla="*/ 3208634 h 3208634"/>
              <a:gd name="connsiteX4" fmla="*/ 802159 w 3722018"/>
              <a:gd name="connsiteY4" fmla="*/ 3208634 h 3208634"/>
              <a:gd name="connsiteX5" fmla="*/ 0 w 3722018"/>
              <a:gd name="connsiteY5" fmla="*/ 1604317 h 320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2018" h="3208634">
                <a:moveTo>
                  <a:pt x="802159" y="0"/>
                </a:moveTo>
                <a:lnTo>
                  <a:pt x="2919859" y="0"/>
                </a:lnTo>
                <a:lnTo>
                  <a:pt x="3722018" y="1604317"/>
                </a:lnTo>
                <a:lnTo>
                  <a:pt x="2919859" y="3208634"/>
                </a:lnTo>
                <a:lnTo>
                  <a:pt x="802159" y="3208634"/>
                </a:lnTo>
                <a:lnTo>
                  <a:pt x="0" y="160431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Шестиугольник 34">
            <a:extLst>
              <a:ext uri="{FF2B5EF4-FFF2-40B4-BE49-F238E27FC236}">
                <a16:creationId xmlns:a16="http://schemas.microsoft.com/office/drawing/2014/main" id="{2CA09376-74B4-4CF4-AD58-72D0B4C07FFE}"/>
              </a:ext>
            </a:extLst>
          </p:cNvPr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C39C0F91-0D70-48F1-93FA-9E07C4136CB3}"/>
              </a:ext>
            </a:extLst>
          </p:cNvPr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48BDD7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D8F6967-6ED9-4DE6-948E-C4A2F3133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11541" r="481" b="34089"/>
          <a:stretch/>
        </p:blipFill>
        <p:spPr bwMode="auto">
          <a:xfrm>
            <a:off x="6861191" y="1180829"/>
            <a:ext cx="2232002" cy="1924140"/>
          </a:xfrm>
          <a:custGeom>
            <a:avLst/>
            <a:gdLst>
              <a:gd name="connsiteX0" fmla="*/ 481035 w 2232002"/>
              <a:gd name="connsiteY0" fmla="*/ 0 h 1924140"/>
              <a:gd name="connsiteX1" fmla="*/ 1750967 w 2232002"/>
              <a:gd name="connsiteY1" fmla="*/ 0 h 1924140"/>
              <a:gd name="connsiteX2" fmla="*/ 2232002 w 2232002"/>
              <a:gd name="connsiteY2" fmla="*/ 962070 h 1924140"/>
              <a:gd name="connsiteX3" fmla="*/ 1750967 w 2232002"/>
              <a:gd name="connsiteY3" fmla="*/ 1924140 h 1924140"/>
              <a:gd name="connsiteX4" fmla="*/ 481035 w 2232002"/>
              <a:gd name="connsiteY4" fmla="*/ 1924140 h 1924140"/>
              <a:gd name="connsiteX5" fmla="*/ 0 w 2232002"/>
              <a:gd name="connsiteY5" fmla="*/ 962070 h 192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2002" h="1924140">
                <a:moveTo>
                  <a:pt x="481035" y="0"/>
                </a:moveTo>
                <a:lnTo>
                  <a:pt x="1750967" y="0"/>
                </a:lnTo>
                <a:lnTo>
                  <a:pt x="2232002" y="962070"/>
                </a:lnTo>
                <a:lnTo>
                  <a:pt x="1750967" y="1924140"/>
                </a:lnTo>
                <a:lnTo>
                  <a:pt x="481035" y="1924140"/>
                </a:lnTo>
                <a:lnTo>
                  <a:pt x="0" y="9620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02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1170</Words>
  <Application>Microsoft Office PowerPoint</Application>
  <PresentationFormat>Широкоэкранный</PresentationFormat>
  <Paragraphs>352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Злыгостева Евгения Валериевна</dc:creator>
  <cp:lastModifiedBy>Александр</cp:lastModifiedBy>
  <cp:revision>122</cp:revision>
  <dcterms:created xsi:type="dcterms:W3CDTF">2023-01-19T14:16:43Z</dcterms:created>
  <dcterms:modified xsi:type="dcterms:W3CDTF">2023-02-03T09:46:10Z</dcterms:modified>
</cp:coreProperties>
</file>