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05" r:id="rId1"/>
  </p:sldMasterIdLst>
  <p:sldIdLst>
    <p:sldId id="259" r:id="rId2"/>
    <p:sldId id="261" r:id="rId3"/>
    <p:sldId id="264" r:id="rId4"/>
    <p:sldId id="268" r:id="rId5"/>
    <p:sldId id="292" r:id="rId6"/>
    <p:sldId id="287" r:id="rId7"/>
    <p:sldId id="276" r:id="rId8"/>
    <p:sldId id="304" r:id="rId9"/>
    <p:sldId id="262" r:id="rId10"/>
    <p:sldId id="270" r:id="rId11"/>
    <p:sldId id="279" r:id="rId12"/>
    <p:sldId id="291" r:id="rId13"/>
    <p:sldId id="278" r:id="rId14"/>
    <p:sldId id="308" r:id="rId15"/>
    <p:sldId id="293" r:id="rId16"/>
    <p:sldId id="277" r:id="rId17"/>
    <p:sldId id="300" r:id="rId18"/>
    <p:sldId id="267" r:id="rId19"/>
    <p:sldId id="289" r:id="rId20"/>
    <p:sldId id="310" r:id="rId21"/>
    <p:sldId id="290" r:id="rId22"/>
    <p:sldId id="301" r:id="rId23"/>
    <p:sldId id="272" r:id="rId24"/>
    <p:sldId id="298" r:id="rId25"/>
    <p:sldId id="273" r:id="rId26"/>
    <p:sldId id="312" r:id="rId27"/>
    <p:sldId id="302" r:id="rId28"/>
    <p:sldId id="313" r:id="rId29"/>
    <p:sldId id="314" r:id="rId30"/>
    <p:sldId id="274" r:id="rId31"/>
    <p:sldId id="306" r:id="rId32"/>
    <p:sldId id="297" r:id="rId33"/>
    <p:sldId id="299" r:id="rId34"/>
    <p:sldId id="303" r:id="rId35"/>
    <p:sldId id="305" r:id="rId36"/>
    <p:sldId id="307" r:id="rId3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9620364-B26D-4A97-9831-FC2EC4EF5A3F}">
          <p14:sldIdLst>
            <p14:sldId id="259"/>
            <p14:sldId id="261"/>
            <p14:sldId id="264"/>
            <p14:sldId id="268"/>
            <p14:sldId id="292"/>
            <p14:sldId id="287"/>
            <p14:sldId id="276"/>
            <p14:sldId id="304"/>
            <p14:sldId id="262"/>
            <p14:sldId id="270"/>
            <p14:sldId id="279"/>
            <p14:sldId id="291"/>
            <p14:sldId id="278"/>
            <p14:sldId id="308"/>
            <p14:sldId id="293"/>
            <p14:sldId id="277"/>
            <p14:sldId id="300"/>
            <p14:sldId id="267"/>
            <p14:sldId id="289"/>
            <p14:sldId id="310"/>
            <p14:sldId id="290"/>
            <p14:sldId id="301"/>
            <p14:sldId id="272"/>
            <p14:sldId id="298"/>
            <p14:sldId id="273"/>
            <p14:sldId id="312"/>
            <p14:sldId id="302"/>
            <p14:sldId id="313"/>
            <p14:sldId id="314"/>
            <p14:sldId id="274"/>
            <p14:sldId id="306"/>
            <p14:sldId id="297"/>
            <p14:sldId id="299"/>
            <p14:sldId id="303"/>
            <p14:sldId id="305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7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1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esktop\&#1086;&#1073;&#1084;&#1077;&#1085;\&#1050;&#1089;&#1077;&#1085;&#1080;&#1103;\&#1057;&#1083;&#1072;&#1081;&#1076;&#1099;\&#1050;&#1086;&#1087;&#1080;&#1103;%20900_5220_0503164G_&#1055;&#1056;&#1062;=95_Y_12.2018..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esktop\&#1086;&#1073;&#1084;&#1077;&#1085;\&#1050;&#1089;&#1077;&#1085;&#1080;&#1103;\&#1057;&#1083;&#1072;&#1081;&#1076;&#1099;\&#1050;&#1086;&#1087;&#1080;&#1103;%20900_5220_0503164G_&#1055;&#1056;&#1062;=95_Y_12.2018..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esktop\&#1086;&#1073;&#1084;&#1077;&#1085;\&#1050;&#1089;&#1077;&#1085;&#1080;&#1103;\&#1057;&#1083;&#1072;&#1081;&#1076;&#1099;\&#1050;&#1086;&#1087;&#1080;&#1103;%20900_5220_0503164G_&#1055;&#1056;&#1062;=95_Y_12.2018..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Лист2!$B$1</c:f>
              <c:strCache>
                <c:ptCount val="1"/>
                <c:pt idx="0">
                  <c:v>Утверждено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Лист2!$A$2:$A$3</c:f>
              <c:strCache>
                <c:ptCount val="2"/>
                <c:pt idx="0">
                  <c:v>Доходы бюджета 100,1%</c:v>
                </c:pt>
                <c:pt idx="1">
                  <c:v>Расходы бюджета 99,5%</c:v>
                </c:pt>
              </c:strCache>
            </c:strRef>
          </c:cat>
          <c:val>
            <c:numRef>
              <c:f>Лист2!$B$2:$B$3</c:f>
              <c:numCache>
                <c:formatCode>#,##0</c:formatCode>
                <c:ptCount val="2"/>
                <c:pt idx="0">
                  <c:v>20620900</c:v>
                </c:pt>
                <c:pt idx="1">
                  <c:v>21154800</c:v>
                </c:pt>
              </c:numCache>
            </c:numRef>
          </c:val>
        </c:ser>
        <c:ser>
          <c:idx val="1"/>
          <c:order val="1"/>
          <c:tx>
            <c:strRef>
              <c:f>Лист2!$C$1</c:f>
              <c:strCache>
                <c:ptCount val="1"/>
                <c:pt idx="0">
                  <c:v>Исполнено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Лист2!$A$2:$A$3</c:f>
              <c:strCache>
                <c:ptCount val="2"/>
                <c:pt idx="0">
                  <c:v>Доходы бюджета 100,1%</c:v>
                </c:pt>
                <c:pt idx="1">
                  <c:v>Расходы бюджета 99,5%</c:v>
                </c:pt>
              </c:strCache>
            </c:strRef>
          </c:cat>
          <c:val>
            <c:numRef>
              <c:f>Лист2!$C$2:$C$3</c:f>
              <c:numCache>
                <c:formatCode>#,##0</c:formatCode>
                <c:ptCount val="2"/>
                <c:pt idx="0">
                  <c:v>20641103.91</c:v>
                </c:pt>
                <c:pt idx="1">
                  <c:v>21041367.449999999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3901776"/>
        <c:axId val="143900208"/>
      </c:barChart>
      <c:catAx>
        <c:axId val="143901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900208"/>
        <c:crosses val="autoZero"/>
        <c:auto val="1"/>
        <c:lblAlgn val="ctr"/>
        <c:lblOffset val="100"/>
        <c:noMultiLvlLbl val="0"/>
      </c:catAx>
      <c:valAx>
        <c:axId val="143900208"/>
        <c:scaling>
          <c:orientation val="minMax"/>
          <c:max val="22000000"/>
          <c:min val="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43901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Утверждено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Полномочия Главы МО</c:v>
                </c:pt>
                <c:pt idx="1">
                  <c:v>Полномочия аппарата</c:v>
                </c:pt>
                <c:pt idx="2">
                  <c:v>Полномочия депутатов</c:v>
                </c:pt>
                <c:pt idx="3">
                  <c:v>Совет муниципальных образований</c:v>
                </c:pt>
                <c:pt idx="4">
                  <c:v>Профилактика терроризма</c:v>
                </c:pt>
                <c:pt idx="5">
                  <c:v>Праздничные мероприятия</c:v>
                </c:pt>
                <c:pt idx="6">
                  <c:v>Доплаты к пенсиям</c:v>
                </c:pt>
                <c:pt idx="7">
                  <c:v>Информирвание населения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2258400</c:v>
                </c:pt>
                <c:pt idx="1">
                  <c:v>8995500</c:v>
                </c:pt>
                <c:pt idx="2">
                  <c:v>561000</c:v>
                </c:pt>
                <c:pt idx="3">
                  <c:v>129300</c:v>
                </c:pt>
                <c:pt idx="4" formatCode="#,##0">
                  <c:v>200000</c:v>
                </c:pt>
                <c:pt idx="5" formatCode="#,##0">
                  <c:v>4247700</c:v>
                </c:pt>
                <c:pt idx="6">
                  <c:v>1212000</c:v>
                </c:pt>
                <c:pt idx="7">
                  <c:v>240000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Полномочия Главы МО</c:v>
                </c:pt>
                <c:pt idx="1">
                  <c:v>Полномочия аппарата</c:v>
                </c:pt>
                <c:pt idx="2">
                  <c:v>Полномочия депутатов</c:v>
                </c:pt>
                <c:pt idx="3">
                  <c:v>Совет муниципальных образований</c:v>
                </c:pt>
                <c:pt idx="4">
                  <c:v>Профилактика терроризма</c:v>
                </c:pt>
                <c:pt idx="5">
                  <c:v>Праздничные мероприятия</c:v>
                </c:pt>
                <c:pt idx="6">
                  <c:v>Доплаты к пенсиям</c:v>
                </c:pt>
                <c:pt idx="7">
                  <c:v>Информирвание населения</c:v>
                </c:pt>
              </c:strCache>
            </c:strRef>
          </c:cat>
          <c:val>
            <c:numRef>
              <c:f>Лист1!$C$2:$C$9</c:f>
              <c:numCache>
                <c:formatCode>#,##0</c:formatCode>
                <c:ptCount val="8"/>
                <c:pt idx="0">
                  <c:v>2240595</c:v>
                </c:pt>
                <c:pt idx="1">
                  <c:v>8966495</c:v>
                </c:pt>
                <c:pt idx="2">
                  <c:v>561825</c:v>
                </c:pt>
                <c:pt idx="3">
                  <c:v>129300</c:v>
                </c:pt>
                <c:pt idx="4">
                  <c:v>198100</c:v>
                </c:pt>
                <c:pt idx="5">
                  <c:v>4237595</c:v>
                </c:pt>
                <c:pt idx="6">
                  <c:v>1169255</c:v>
                </c:pt>
                <c:pt idx="7">
                  <c:v>238200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142928320"/>
        <c:axId val="142928712"/>
      </c:barChart>
      <c:catAx>
        <c:axId val="14292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928712"/>
        <c:crosses val="autoZero"/>
        <c:auto val="1"/>
        <c:lblAlgn val="ctr"/>
        <c:lblOffset val="100"/>
        <c:noMultiLvlLbl val="0"/>
      </c:catAx>
      <c:valAx>
        <c:axId val="1429287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2928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Лист2!$A$6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Лист2!$B$5:$D$5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Дефицит бюджета</c:v>
                </c:pt>
              </c:strCache>
            </c:strRef>
          </c:cat>
          <c:val>
            <c:numRef>
              <c:f>Лист2!$B$6:$D$6</c:f>
              <c:numCache>
                <c:formatCode>#,##0.00</c:formatCode>
                <c:ptCount val="3"/>
                <c:pt idx="0">
                  <c:v>17434300</c:v>
                </c:pt>
                <c:pt idx="1">
                  <c:v>18434300</c:v>
                </c:pt>
                <c:pt idx="2" formatCode="#,##0">
                  <c:v>1000000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overlap val="-27"/>
        <c:axId val="145219408"/>
        <c:axId val="145221368"/>
      </c:barChart>
      <c:catAx>
        <c:axId val="14521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221368"/>
        <c:crosses val="autoZero"/>
        <c:auto val="1"/>
        <c:lblAlgn val="ctr"/>
        <c:lblOffset val="100"/>
        <c:noMultiLvlLbl val="0"/>
      </c:catAx>
      <c:valAx>
        <c:axId val="145221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219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CAA6F8-871F-4998-A9A8-A828F35FD84A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2703D2-21D2-4CFF-B02F-A13C27A02E7D}">
      <dgm:prSet phldrT="[Текст]"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Председатель Совета депутатов</a:t>
          </a:r>
          <a:endParaRPr lang="ru-RU" dirty="0">
            <a:latin typeface="Georgia" panose="02040502050405020303" pitchFamily="18" charset="0"/>
          </a:endParaRPr>
        </a:p>
      </dgm:t>
    </dgm:pt>
    <dgm:pt modelId="{3C0E7590-62D6-45F1-A7E5-EEC98AD92D56}" type="parTrans" cxnId="{8FBF0996-B45F-41CA-9A21-BBD2984F072F}">
      <dgm:prSet/>
      <dgm:spPr/>
      <dgm:t>
        <a:bodyPr/>
        <a:lstStyle/>
        <a:p>
          <a:endParaRPr lang="ru-RU"/>
        </a:p>
      </dgm:t>
    </dgm:pt>
    <dgm:pt modelId="{D25C0120-EB3D-4D1C-94F5-CDC33FED0DF0}" type="sibTrans" cxnId="{8FBF0996-B45F-41CA-9A21-BBD2984F072F}">
      <dgm:prSet/>
      <dgm:spPr/>
      <dgm:t>
        <a:bodyPr/>
        <a:lstStyle/>
        <a:p>
          <a:endParaRPr lang="ru-RU"/>
        </a:p>
      </dgm:t>
    </dgm:pt>
    <dgm:pt modelId="{979AF656-2A63-4B90-BF49-1FB1D8226752}">
      <dgm:prSet phldrT="[Текст]"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Совет депутатов</a:t>
          </a:r>
          <a:endParaRPr lang="ru-RU" dirty="0">
            <a:latin typeface="Georgia" panose="02040502050405020303" pitchFamily="18" charset="0"/>
          </a:endParaRPr>
        </a:p>
      </dgm:t>
    </dgm:pt>
    <dgm:pt modelId="{167A04B0-FD0A-4FA0-8A5C-08F2D8B7ED7D}" type="parTrans" cxnId="{A1AD6B87-B323-48B5-B5B8-2521FF532CD6}">
      <dgm:prSet/>
      <dgm:spPr/>
      <dgm:t>
        <a:bodyPr/>
        <a:lstStyle/>
        <a:p>
          <a:endParaRPr lang="ru-RU"/>
        </a:p>
      </dgm:t>
    </dgm:pt>
    <dgm:pt modelId="{B1146363-EDC3-4E28-B8A7-90CF1B797097}" type="sibTrans" cxnId="{A1AD6B87-B323-48B5-B5B8-2521FF532CD6}">
      <dgm:prSet/>
      <dgm:spPr/>
      <dgm:t>
        <a:bodyPr/>
        <a:lstStyle/>
        <a:p>
          <a:endParaRPr lang="ru-RU"/>
        </a:p>
      </dgm:t>
    </dgm:pt>
    <dgm:pt modelId="{F4191B67-DFC1-4EA7-ACCD-8BD20BBB209E}">
      <dgm:prSet phldrT="[Текст]" phldr="1"/>
      <dgm:spPr/>
      <dgm:t>
        <a:bodyPr/>
        <a:lstStyle/>
        <a:p>
          <a:endParaRPr lang="ru-RU" dirty="0"/>
        </a:p>
      </dgm:t>
    </dgm:pt>
    <dgm:pt modelId="{E7DC7766-5845-496D-A2B4-E4DD5F1D4AAD}" type="parTrans" cxnId="{AFF67932-4BE0-4CE7-89D6-7930A8A23015}">
      <dgm:prSet/>
      <dgm:spPr/>
      <dgm:t>
        <a:bodyPr/>
        <a:lstStyle/>
        <a:p>
          <a:endParaRPr lang="ru-RU"/>
        </a:p>
      </dgm:t>
    </dgm:pt>
    <dgm:pt modelId="{990A7D34-EA70-42E2-BA2C-416D2D1A8ED4}" type="sibTrans" cxnId="{AFF67932-4BE0-4CE7-89D6-7930A8A23015}">
      <dgm:prSet/>
      <dgm:spPr/>
      <dgm:t>
        <a:bodyPr/>
        <a:lstStyle/>
        <a:p>
          <a:endParaRPr lang="ru-RU"/>
        </a:p>
      </dgm:t>
    </dgm:pt>
    <dgm:pt modelId="{9B7CC91B-909E-4B94-BDED-8E0237A127E7}">
      <dgm:prSet phldrT="[Текст]"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Глава муниципального округа </a:t>
          </a:r>
          <a:endParaRPr lang="ru-RU" dirty="0">
            <a:latin typeface="Georgia" panose="02040502050405020303" pitchFamily="18" charset="0"/>
          </a:endParaRPr>
        </a:p>
      </dgm:t>
    </dgm:pt>
    <dgm:pt modelId="{69493D86-6295-409F-87A4-A34A76F95E7D}" type="parTrans" cxnId="{6E0F1FC6-28B8-438B-94C2-EC54F15CBC9E}">
      <dgm:prSet/>
      <dgm:spPr/>
      <dgm:t>
        <a:bodyPr/>
        <a:lstStyle/>
        <a:p>
          <a:endParaRPr lang="ru-RU"/>
        </a:p>
      </dgm:t>
    </dgm:pt>
    <dgm:pt modelId="{A1A5B879-FD73-4ED1-B46D-04DC0D56BFF1}" type="sibTrans" cxnId="{6E0F1FC6-28B8-438B-94C2-EC54F15CBC9E}">
      <dgm:prSet/>
      <dgm:spPr/>
      <dgm:t>
        <a:bodyPr/>
        <a:lstStyle/>
        <a:p>
          <a:endParaRPr lang="ru-RU"/>
        </a:p>
      </dgm:t>
    </dgm:pt>
    <dgm:pt modelId="{019AD1D7-6B47-4E5B-B4A6-EBFD833CDCFE}">
      <dgm:prSet phldrT="[Текст]"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Руководитель аппарата</a:t>
          </a:r>
          <a:endParaRPr lang="ru-RU" dirty="0">
            <a:latin typeface="Georgia" panose="02040502050405020303" pitchFamily="18" charset="0"/>
          </a:endParaRPr>
        </a:p>
      </dgm:t>
    </dgm:pt>
    <dgm:pt modelId="{58A2C2B7-38A6-4447-A211-B8F217C1445E}" type="parTrans" cxnId="{0E4E3233-0572-4C81-9575-7F3B7591BC85}">
      <dgm:prSet/>
      <dgm:spPr/>
      <dgm:t>
        <a:bodyPr/>
        <a:lstStyle/>
        <a:p>
          <a:endParaRPr lang="ru-RU"/>
        </a:p>
      </dgm:t>
    </dgm:pt>
    <dgm:pt modelId="{B4F48AFA-9934-49B2-A924-26C1AFB49733}" type="sibTrans" cxnId="{0E4E3233-0572-4C81-9575-7F3B7591BC85}">
      <dgm:prSet/>
      <dgm:spPr/>
      <dgm:t>
        <a:bodyPr/>
        <a:lstStyle/>
        <a:p>
          <a:endParaRPr lang="ru-RU"/>
        </a:p>
      </dgm:t>
    </dgm:pt>
    <dgm:pt modelId="{9632C36A-5A53-45B2-8BB8-FCCBD5D943F1}">
      <dgm:prSet phldrT="[Текст]"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Аппарат Совета депутатов</a:t>
          </a:r>
          <a:endParaRPr lang="ru-RU" dirty="0">
            <a:latin typeface="Georgia" panose="02040502050405020303" pitchFamily="18" charset="0"/>
          </a:endParaRPr>
        </a:p>
      </dgm:t>
    </dgm:pt>
    <dgm:pt modelId="{78EE142E-D292-4BFC-879E-55BFA60536E2}" type="parTrans" cxnId="{FAD3DD16-7297-41D1-B413-CAA96194C1B2}">
      <dgm:prSet/>
      <dgm:spPr/>
      <dgm:t>
        <a:bodyPr/>
        <a:lstStyle/>
        <a:p>
          <a:endParaRPr lang="ru-RU"/>
        </a:p>
      </dgm:t>
    </dgm:pt>
    <dgm:pt modelId="{4155EC96-61D0-43B6-B493-0F11F220F5B6}" type="sibTrans" cxnId="{FAD3DD16-7297-41D1-B413-CAA96194C1B2}">
      <dgm:prSet/>
      <dgm:spPr/>
      <dgm:t>
        <a:bodyPr/>
        <a:lstStyle/>
        <a:p>
          <a:endParaRPr lang="ru-RU"/>
        </a:p>
      </dgm:t>
    </dgm:pt>
    <dgm:pt modelId="{63184495-7F5B-419E-8AFB-52B1036F3893}" type="pres">
      <dgm:prSet presAssocID="{64CAA6F8-871F-4998-A9A8-A828F35FD84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B953D8-1EAB-44EC-BE3A-D3EB0972EA54}" type="pres">
      <dgm:prSet presAssocID="{E62703D2-21D2-4CFF-B02F-A13C27A02E7D}" presName="compNode" presStyleCnt="0"/>
      <dgm:spPr/>
    </dgm:pt>
    <dgm:pt modelId="{D8240ADC-0AD4-4CBE-A8B8-8523D69CC98E}" type="pres">
      <dgm:prSet presAssocID="{E62703D2-21D2-4CFF-B02F-A13C27A02E7D}" presName="aNode" presStyleLbl="bgShp" presStyleIdx="0" presStyleCnt="3"/>
      <dgm:spPr/>
      <dgm:t>
        <a:bodyPr/>
        <a:lstStyle/>
        <a:p>
          <a:endParaRPr lang="ru-RU"/>
        </a:p>
      </dgm:t>
    </dgm:pt>
    <dgm:pt modelId="{A9121542-4972-4A3B-83C3-411CDF64576F}" type="pres">
      <dgm:prSet presAssocID="{E62703D2-21D2-4CFF-B02F-A13C27A02E7D}" presName="textNode" presStyleLbl="bgShp" presStyleIdx="0" presStyleCnt="3"/>
      <dgm:spPr/>
      <dgm:t>
        <a:bodyPr/>
        <a:lstStyle/>
        <a:p>
          <a:endParaRPr lang="ru-RU"/>
        </a:p>
      </dgm:t>
    </dgm:pt>
    <dgm:pt modelId="{BA35506F-D268-4D2F-83E9-149D73FA60A1}" type="pres">
      <dgm:prSet presAssocID="{E62703D2-21D2-4CFF-B02F-A13C27A02E7D}" presName="compChildNode" presStyleCnt="0"/>
      <dgm:spPr/>
    </dgm:pt>
    <dgm:pt modelId="{817C63E6-4295-4AA2-81CB-801654053B32}" type="pres">
      <dgm:prSet presAssocID="{E62703D2-21D2-4CFF-B02F-A13C27A02E7D}" presName="theInnerList" presStyleCnt="0"/>
      <dgm:spPr/>
    </dgm:pt>
    <dgm:pt modelId="{7D7E1CFD-045F-4E20-8C58-511AF3398882}" type="pres">
      <dgm:prSet presAssocID="{979AF656-2A63-4B90-BF49-1FB1D8226752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8160E-86B0-435B-B390-55545EF9F32D}" type="pres">
      <dgm:prSet presAssocID="{E62703D2-21D2-4CFF-B02F-A13C27A02E7D}" presName="aSpace" presStyleCnt="0"/>
      <dgm:spPr/>
    </dgm:pt>
    <dgm:pt modelId="{399A6E42-EA72-4F3F-B22A-1E432F72A72D}" type="pres">
      <dgm:prSet presAssocID="{F4191B67-DFC1-4EA7-ACCD-8BD20BBB209E}" presName="compNode" presStyleCnt="0"/>
      <dgm:spPr/>
    </dgm:pt>
    <dgm:pt modelId="{211C2A3B-6D55-4EEE-9069-58E9B9BD2244}" type="pres">
      <dgm:prSet presAssocID="{F4191B67-DFC1-4EA7-ACCD-8BD20BBB209E}" presName="aNode" presStyleLbl="bgShp" presStyleIdx="1" presStyleCnt="3"/>
      <dgm:spPr/>
      <dgm:t>
        <a:bodyPr/>
        <a:lstStyle/>
        <a:p>
          <a:endParaRPr lang="ru-RU"/>
        </a:p>
      </dgm:t>
    </dgm:pt>
    <dgm:pt modelId="{340B2217-0825-429E-B474-2B27826B177A}" type="pres">
      <dgm:prSet presAssocID="{F4191B67-DFC1-4EA7-ACCD-8BD20BBB209E}" presName="textNode" presStyleLbl="bgShp" presStyleIdx="1" presStyleCnt="3"/>
      <dgm:spPr/>
      <dgm:t>
        <a:bodyPr/>
        <a:lstStyle/>
        <a:p>
          <a:endParaRPr lang="ru-RU"/>
        </a:p>
      </dgm:t>
    </dgm:pt>
    <dgm:pt modelId="{03395D87-A2AD-4FA0-A174-B72C6DF2682E}" type="pres">
      <dgm:prSet presAssocID="{F4191B67-DFC1-4EA7-ACCD-8BD20BBB209E}" presName="compChildNode" presStyleCnt="0"/>
      <dgm:spPr/>
    </dgm:pt>
    <dgm:pt modelId="{65E9BCA2-B86B-4F72-9B21-40E03BB5E084}" type="pres">
      <dgm:prSet presAssocID="{F4191B67-DFC1-4EA7-ACCD-8BD20BBB209E}" presName="theInnerList" presStyleCnt="0"/>
      <dgm:spPr/>
    </dgm:pt>
    <dgm:pt modelId="{D090E086-66ED-4DBE-9600-DD793F8EFD6E}" type="pres">
      <dgm:prSet presAssocID="{9B7CC91B-909E-4B94-BDED-8E0237A127E7}" presName="childNode" presStyleLbl="node1" presStyleIdx="1" presStyleCnt="3" custScaleX="118702" custScaleY="118410" custLinFactNeighborX="0" custLinFactNeighborY="-363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CEFE76-6FF8-45A8-93E9-24B278943FA8}" type="pres">
      <dgm:prSet presAssocID="{F4191B67-DFC1-4EA7-ACCD-8BD20BBB209E}" presName="aSpace" presStyleCnt="0"/>
      <dgm:spPr/>
    </dgm:pt>
    <dgm:pt modelId="{62CC8F4F-C224-4A9E-A876-D7072F1A08A8}" type="pres">
      <dgm:prSet presAssocID="{019AD1D7-6B47-4E5B-B4A6-EBFD833CDCFE}" presName="compNode" presStyleCnt="0"/>
      <dgm:spPr/>
    </dgm:pt>
    <dgm:pt modelId="{6BA93933-EC16-43BF-87FF-CA797CC85326}" type="pres">
      <dgm:prSet presAssocID="{019AD1D7-6B47-4E5B-B4A6-EBFD833CDCFE}" presName="aNode" presStyleLbl="bgShp" presStyleIdx="2" presStyleCnt="3"/>
      <dgm:spPr/>
      <dgm:t>
        <a:bodyPr/>
        <a:lstStyle/>
        <a:p>
          <a:endParaRPr lang="ru-RU"/>
        </a:p>
      </dgm:t>
    </dgm:pt>
    <dgm:pt modelId="{24B229DD-E5D3-4763-BD49-E8B006889DFA}" type="pres">
      <dgm:prSet presAssocID="{019AD1D7-6B47-4E5B-B4A6-EBFD833CDCFE}" presName="textNode" presStyleLbl="bgShp" presStyleIdx="2" presStyleCnt="3"/>
      <dgm:spPr/>
      <dgm:t>
        <a:bodyPr/>
        <a:lstStyle/>
        <a:p>
          <a:endParaRPr lang="ru-RU"/>
        </a:p>
      </dgm:t>
    </dgm:pt>
    <dgm:pt modelId="{DF3EDED3-141A-41D7-9E41-2196C1CBB7B3}" type="pres">
      <dgm:prSet presAssocID="{019AD1D7-6B47-4E5B-B4A6-EBFD833CDCFE}" presName="compChildNode" presStyleCnt="0"/>
      <dgm:spPr/>
    </dgm:pt>
    <dgm:pt modelId="{D4C195FF-D051-4377-ACF7-1F40CA97E809}" type="pres">
      <dgm:prSet presAssocID="{019AD1D7-6B47-4E5B-B4A6-EBFD833CDCFE}" presName="theInnerList" presStyleCnt="0"/>
      <dgm:spPr/>
    </dgm:pt>
    <dgm:pt modelId="{0469E73C-2947-4411-8A25-F74746DF82CC}" type="pres">
      <dgm:prSet presAssocID="{9632C36A-5A53-45B2-8BB8-FCCBD5D943F1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E63082-7F3D-41C9-A77C-21BA6CA5147B}" type="presOf" srcId="{9B7CC91B-909E-4B94-BDED-8E0237A127E7}" destId="{D090E086-66ED-4DBE-9600-DD793F8EFD6E}" srcOrd="0" destOrd="0" presId="urn:microsoft.com/office/officeart/2005/8/layout/lProcess2"/>
    <dgm:cxn modelId="{83076DFB-B7F9-4F98-A779-9917C1540F9A}" type="presOf" srcId="{F4191B67-DFC1-4EA7-ACCD-8BD20BBB209E}" destId="{340B2217-0825-429E-B474-2B27826B177A}" srcOrd="1" destOrd="0" presId="urn:microsoft.com/office/officeart/2005/8/layout/lProcess2"/>
    <dgm:cxn modelId="{6E0F1FC6-28B8-438B-94C2-EC54F15CBC9E}" srcId="{F4191B67-DFC1-4EA7-ACCD-8BD20BBB209E}" destId="{9B7CC91B-909E-4B94-BDED-8E0237A127E7}" srcOrd="0" destOrd="0" parTransId="{69493D86-6295-409F-87A4-A34A76F95E7D}" sibTransId="{A1A5B879-FD73-4ED1-B46D-04DC0D56BFF1}"/>
    <dgm:cxn modelId="{06E36901-EF4B-43EE-86C1-84B908D80233}" type="presOf" srcId="{979AF656-2A63-4B90-BF49-1FB1D8226752}" destId="{7D7E1CFD-045F-4E20-8C58-511AF3398882}" srcOrd="0" destOrd="0" presId="urn:microsoft.com/office/officeart/2005/8/layout/lProcess2"/>
    <dgm:cxn modelId="{CF3ED77E-7972-4C61-B72A-442684D963AE}" type="presOf" srcId="{E62703D2-21D2-4CFF-B02F-A13C27A02E7D}" destId="{D8240ADC-0AD4-4CBE-A8B8-8523D69CC98E}" srcOrd="0" destOrd="0" presId="urn:microsoft.com/office/officeart/2005/8/layout/lProcess2"/>
    <dgm:cxn modelId="{7177374A-EE6E-4AC9-A14C-BFEFA1CAA814}" type="presOf" srcId="{9632C36A-5A53-45B2-8BB8-FCCBD5D943F1}" destId="{0469E73C-2947-4411-8A25-F74746DF82CC}" srcOrd="0" destOrd="0" presId="urn:microsoft.com/office/officeart/2005/8/layout/lProcess2"/>
    <dgm:cxn modelId="{8FBF0996-B45F-41CA-9A21-BBD2984F072F}" srcId="{64CAA6F8-871F-4998-A9A8-A828F35FD84A}" destId="{E62703D2-21D2-4CFF-B02F-A13C27A02E7D}" srcOrd="0" destOrd="0" parTransId="{3C0E7590-62D6-45F1-A7E5-EEC98AD92D56}" sibTransId="{D25C0120-EB3D-4D1C-94F5-CDC33FED0DF0}"/>
    <dgm:cxn modelId="{A1AD6B87-B323-48B5-B5B8-2521FF532CD6}" srcId="{E62703D2-21D2-4CFF-B02F-A13C27A02E7D}" destId="{979AF656-2A63-4B90-BF49-1FB1D8226752}" srcOrd="0" destOrd="0" parTransId="{167A04B0-FD0A-4FA0-8A5C-08F2D8B7ED7D}" sibTransId="{B1146363-EDC3-4E28-B8A7-90CF1B797097}"/>
    <dgm:cxn modelId="{FAD3DD16-7297-41D1-B413-CAA96194C1B2}" srcId="{019AD1D7-6B47-4E5B-B4A6-EBFD833CDCFE}" destId="{9632C36A-5A53-45B2-8BB8-FCCBD5D943F1}" srcOrd="0" destOrd="0" parTransId="{78EE142E-D292-4BFC-879E-55BFA60536E2}" sibTransId="{4155EC96-61D0-43B6-B493-0F11F220F5B6}"/>
    <dgm:cxn modelId="{D95BFA57-6806-4C98-95FD-0E6E586F1289}" type="presOf" srcId="{64CAA6F8-871F-4998-A9A8-A828F35FD84A}" destId="{63184495-7F5B-419E-8AFB-52B1036F3893}" srcOrd="0" destOrd="0" presId="urn:microsoft.com/office/officeart/2005/8/layout/lProcess2"/>
    <dgm:cxn modelId="{0E4E3233-0572-4C81-9575-7F3B7591BC85}" srcId="{64CAA6F8-871F-4998-A9A8-A828F35FD84A}" destId="{019AD1D7-6B47-4E5B-B4A6-EBFD833CDCFE}" srcOrd="2" destOrd="0" parTransId="{58A2C2B7-38A6-4447-A211-B8F217C1445E}" sibTransId="{B4F48AFA-9934-49B2-A924-26C1AFB49733}"/>
    <dgm:cxn modelId="{3B86CFF5-9141-4095-B46E-3F2023B5B0ED}" type="presOf" srcId="{019AD1D7-6B47-4E5B-B4A6-EBFD833CDCFE}" destId="{6BA93933-EC16-43BF-87FF-CA797CC85326}" srcOrd="0" destOrd="0" presId="urn:microsoft.com/office/officeart/2005/8/layout/lProcess2"/>
    <dgm:cxn modelId="{5F72BCBE-BC48-4B67-9EE1-22A5AFF8B2FA}" type="presOf" srcId="{F4191B67-DFC1-4EA7-ACCD-8BD20BBB209E}" destId="{211C2A3B-6D55-4EEE-9069-58E9B9BD2244}" srcOrd="0" destOrd="0" presId="urn:microsoft.com/office/officeart/2005/8/layout/lProcess2"/>
    <dgm:cxn modelId="{788280FB-74EB-4326-8C4F-D4B33ED1FCF2}" type="presOf" srcId="{019AD1D7-6B47-4E5B-B4A6-EBFD833CDCFE}" destId="{24B229DD-E5D3-4763-BD49-E8B006889DFA}" srcOrd="1" destOrd="0" presId="urn:microsoft.com/office/officeart/2005/8/layout/lProcess2"/>
    <dgm:cxn modelId="{AFF67932-4BE0-4CE7-89D6-7930A8A23015}" srcId="{64CAA6F8-871F-4998-A9A8-A828F35FD84A}" destId="{F4191B67-DFC1-4EA7-ACCD-8BD20BBB209E}" srcOrd="1" destOrd="0" parTransId="{E7DC7766-5845-496D-A2B4-E4DD5F1D4AAD}" sibTransId="{990A7D34-EA70-42E2-BA2C-416D2D1A8ED4}"/>
    <dgm:cxn modelId="{909DCF76-2A07-4810-8528-BD61CFD5D2C7}" type="presOf" srcId="{E62703D2-21D2-4CFF-B02F-A13C27A02E7D}" destId="{A9121542-4972-4A3B-83C3-411CDF64576F}" srcOrd="1" destOrd="0" presId="urn:microsoft.com/office/officeart/2005/8/layout/lProcess2"/>
    <dgm:cxn modelId="{805CEBA7-F009-4D6D-9DCE-5DC689E4326D}" type="presParOf" srcId="{63184495-7F5B-419E-8AFB-52B1036F3893}" destId="{CFB953D8-1EAB-44EC-BE3A-D3EB0972EA54}" srcOrd="0" destOrd="0" presId="urn:microsoft.com/office/officeart/2005/8/layout/lProcess2"/>
    <dgm:cxn modelId="{52867398-C3FA-4DE0-91A2-1FAA20E41BFF}" type="presParOf" srcId="{CFB953D8-1EAB-44EC-BE3A-D3EB0972EA54}" destId="{D8240ADC-0AD4-4CBE-A8B8-8523D69CC98E}" srcOrd="0" destOrd="0" presId="urn:microsoft.com/office/officeart/2005/8/layout/lProcess2"/>
    <dgm:cxn modelId="{3848DE54-308F-452B-8364-132AAA130BB0}" type="presParOf" srcId="{CFB953D8-1EAB-44EC-BE3A-D3EB0972EA54}" destId="{A9121542-4972-4A3B-83C3-411CDF64576F}" srcOrd="1" destOrd="0" presId="urn:microsoft.com/office/officeart/2005/8/layout/lProcess2"/>
    <dgm:cxn modelId="{E2E0C4B1-7D51-4C37-A088-FF77CD3BC594}" type="presParOf" srcId="{CFB953D8-1EAB-44EC-BE3A-D3EB0972EA54}" destId="{BA35506F-D268-4D2F-83E9-149D73FA60A1}" srcOrd="2" destOrd="0" presId="urn:microsoft.com/office/officeart/2005/8/layout/lProcess2"/>
    <dgm:cxn modelId="{E56F855A-CB9D-42A5-A27F-332966F3DDC2}" type="presParOf" srcId="{BA35506F-D268-4D2F-83E9-149D73FA60A1}" destId="{817C63E6-4295-4AA2-81CB-801654053B32}" srcOrd="0" destOrd="0" presId="urn:microsoft.com/office/officeart/2005/8/layout/lProcess2"/>
    <dgm:cxn modelId="{C0AD4CDC-A7F3-419E-B3BF-477DD88324FF}" type="presParOf" srcId="{817C63E6-4295-4AA2-81CB-801654053B32}" destId="{7D7E1CFD-045F-4E20-8C58-511AF3398882}" srcOrd="0" destOrd="0" presId="urn:microsoft.com/office/officeart/2005/8/layout/lProcess2"/>
    <dgm:cxn modelId="{F68CFCA1-BF8D-43E4-A5F3-C562E4977FB3}" type="presParOf" srcId="{63184495-7F5B-419E-8AFB-52B1036F3893}" destId="{D418160E-86B0-435B-B390-55545EF9F32D}" srcOrd="1" destOrd="0" presId="urn:microsoft.com/office/officeart/2005/8/layout/lProcess2"/>
    <dgm:cxn modelId="{CA855768-583D-4D6F-80B5-ADDE2413B37A}" type="presParOf" srcId="{63184495-7F5B-419E-8AFB-52B1036F3893}" destId="{399A6E42-EA72-4F3F-B22A-1E432F72A72D}" srcOrd="2" destOrd="0" presId="urn:microsoft.com/office/officeart/2005/8/layout/lProcess2"/>
    <dgm:cxn modelId="{8B314994-FD89-4ED0-A7EE-B5740742FE1E}" type="presParOf" srcId="{399A6E42-EA72-4F3F-B22A-1E432F72A72D}" destId="{211C2A3B-6D55-4EEE-9069-58E9B9BD2244}" srcOrd="0" destOrd="0" presId="urn:microsoft.com/office/officeart/2005/8/layout/lProcess2"/>
    <dgm:cxn modelId="{46554EDD-4D12-4DE4-A5E4-C9D1593EF896}" type="presParOf" srcId="{399A6E42-EA72-4F3F-B22A-1E432F72A72D}" destId="{340B2217-0825-429E-B474-2B27826B177A}" srcOrd="1" destOrd="0" presId="urn:microsoft.com/office/officeart/2005/8/layout/lProcess2"/>
    <dgm:cxn modelId="{B2B1727C-C461-4699-987E-8EF934AAAF9A}" type="presParOf" srcId="{399A6E42-EA72-4F3F-B22A-1E432F72A72D}" destId="{03395D87-A2AD-4FA0-A174-B72C6DF2682E}" srcOrd="2" destOrd="0" presId="urn:microsoft.com/office/officeart/2005/8/layout/lProcess2"/>
    <dgm:cxn modelId="{560B2C01-6DEB-41DA-A695-887350E27BC6}" type="presParOf" srcId="{03395D87-A2AD-4FA0-A174-B72C6DF2682E}" destId="{65E9BCA2-B86B-4F72-9B21-40E03BB5E084}" srcOrd="0" destOrd="0" presId="urn:microsoft.com/office/officeart/2005/8/layout/lProcess2"/>
    <dgm:cxn modelId="{CA0456D2-F67C-438C-9CA8-AE1840EAFEF8}" type="presParOf" srcId="{65E9BCA2-B86B-4F72-9B21-40E03BB5E084}" destId="{D090E086-66ED-4DBE-9600-DD793F8EFD6E}" srcOrd="0" destOrd="0" presId="urn:microsoft.com/office/officeart/2005/8/layout/lProcess2"/>
    <dgm:cxn modelId="{C19E35AB-EDD0-4368-93BA-4285283EA0A0}" type="presParOf" srcId="{63184495-7F5B-419E-8AFB-52B1036F3893}" destId="{68CEFE76-6FF8-45A8-93E9-24B278943FA8}" srcOrd="3" destOrd="0" presId="urn:microsoft.com/office/officeart/2005/8/layout/lProcess2"/>
    <dgm:cxn modelId="{348B2E27-98D0-4779-81C3-435A681F08B8}" type="presParOf" srcId="{63184495-7F5B-419E-8AFB-52B1036F3893}" destId="{62CC8F4F-C224-4A9E-A876-D7072F1A08A8}" srcOrd="4" destOrd="0" presId="urn:microsoft.com/office/officeart/2005/8/layout/lProcess2"/>
    <dgm:cxn modelId="{B991E3F2-0015-4FF6-B7AF-4A6D2129C8C8}" type="presParOf" srcId="{62CC8F4F-C224-4A9E-A876-D7072F1A08A8}" destId="{6BA93933-EC16-43BF-87FF-CA797CC85326}" srcOrd="0" destOrd="0" presId="urn:microsoft.com/office/officeart/2005/8/layout/lProcess2"/>
    <dgm:cxn modelId="{329493E7-868A-4787-A4CC-9D3F71C6DF35}" type="presParOf" srcId="{62CC8F4F-C224-4A9E-A876-D7072F1A08A8}" destId="{24B229DD-E5D3-4763-BD49-E8B006889DFA}" srcOrd="1" destOrd="0" presId="urn:microsoft.com/office/officeart/2005/8/layout/lProcess2"/>
    <dgm:cxn modelId="{ADD8FD0C-3456-43BD-9094-3729C7B8AC37}" type="presParOf" srcId="{62CC8F4F-C224-4A9E-A876-D7072F1A08A8}" destId="{DF3EDED3-141A-41D7-9E41-2196C1CBB7B3}" srcOrd="2" destOrd="0" presId="urn:microsoft.com/office/officeart/2005/8/layout/lProcess2"/>
    <dgm:cxn modelId="{26FA153D-4DBA-4731-84AB-E28743CC2264}" type="presParOf" srcId="{DF3EDED3-141A-41D7-9E41-2196C1CBB7B3}" destId="{D4C195FF-D051-4377-ACF7-1F40CA97E809}" srcOrd="0" destOrd="0" presId="urn:microsoft.com/office/officeart/2005/8/layout/lProcess2"/>
    <dgm:cxn modelId="{E4B45050-1B59-41CF-AAB6-F3FDEF48A2B0}" type="presParOf" srcId="{D4C195FF-D051-4377-ACF7-1F40CA97E809}" destId="{0469E73C-2947-4411-8A25-F74746DF82CC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7C177B-B485-4DF3-B0A1-C42C9EDF89E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5020BF-F9FA-40CF-8FC7-5D464C5EE13A}" type="pres">
      <dgm:prSet presAssocID="{FB7C177B-B485-4DF3-B0A1-C42C9EDF89E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2FF18AD-D644-4A91-B919-829CFC0350EB}" type="presOf" srcId="{FB7C177B-B485-4DF3-B0A1-C42C9EDF89E5}" destId="{BC5020BF-F9FA-40CF-8FC7-5D464C5EE13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3EACCA-5C90-449D-80A5-6EAE23B42AF1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D337A3-775C-4EEC-834E-C3F3BED92670}">
      <dgm:prSet phldrT="[Текст]" custT="1"/>
      <dgm:spPr/>
      <dgm:t>
        <a:bodyPr/>
        <a:lstStyle/>
        <a:p>
          <a:endParaRPr lang="ru-RU" sz="800" dirty="0" smtClean="0"/>
        </a:p>
        <a:p>
          <a:endParaRPr lang="ru-RU" sz="800" dirty="0" smtClean="0"/>
        </a:p>
        <a:p>
          <a:endParaRPr lang="ru-RU" sz="800" dirty="0" smtClean="0"/>
        </a:p>
        <a:p>
          <a:endParaRPr lang="ru-RU" sz="800" dirty="0" smtClean="0"/>
        </a:p>
        <a:p>
          <a:endParaRPr lang="ru-RU" sz="8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>
            <a:solidFill>
              <a:srgbClr val="002060"/>
            </a:solidFill>
          </a:endParaRPr>
        </a:p>
        <a:p>
          <a:r>
            <a:rPr lang="ru-RU" sz="2000" dirty="0" smtClean="0">
              <a:solidFill>
                <a:srgbClr val="002060"/>
              </a:solidFill>
            </a:rPr>
            <a:t>Гвазава </a:t>
          </a:r>
        </a:p>
        <a:p>
          <a:r>
            <a:rPr lang="ru-RU" sz="2000" dirty="0" smtClean="0">
              <a:solidFill>
                <a:srgbClr val="002060"/>
              </a:solidFill>
            </a:rPr>
            <a:t>Татьяна </a:t>
          </a:r>
        </a:p>
        <a:p>
          <a:r>
            <a:rPr lang="ru-RU" sz="2000" dirty="0" smtClean="0">
              <a:solidFill>
                <a:srgbClr val="002060"/>
              </a:solidFill>
            </a:rPr>
            <a:t>Владимировна</a:t>
          </a:r>
        </a:p>
      </dgm:t>
    </dgm:pt>
    <dgm:pt modelId="{DC158C85-735C-4B30-A0E7-FE6A643F2A91}" type="parTrans" cxnId="{EC7661AC-5AE1-4D9B-8BDF-874957DB1F9C}">
      <dgm:prSet/>
      <dgm:spPr/>
      <dgm:t>
        <a:bodyPr/>
        <a:lstStyle/>
        <a:p>
          <a:endParaRPr lang="ru-RU"/>
        </a:p>
      </dgm:t>
    </dgm:pt>
    <dgm:pt modelId="{482DA182-4767-4981-B154-D433E7487529}" type="sibTrans" cxnId="{EC7661AC-5AE1-4D9B-8BDF-874957DB1F9C}">
      <dgm:prSet/>
      <dgm:spPr/>
      <dgm:t>
        <a:bodyPr/>
        <a:lstStyle/>
        <a:p>
          <a:endParaRPr lang="ru-RU"/>
        </a:p>
      </dgm:t>
    </dgm:pt>
    <dgm:pt modelId="{F43E17FF-D46C-478E-8A8E-69488DE3E682}">
      <dgm:prSet phldrT="[Текст]" custT="1"/>
      <dgm:spPr/>
      <dgm:t>
        <a:bodyPr/>
        <a:lstStyle/>
        <a:p>
          <a:r>
            <a:rPr lang="ru-RU" sz="1800" dirty="0" smtClean="0"/>
            <a:t>Бухгалтерская служба</a:t>
          </a:r>
          <a:endParaRPr lang="ru-RU" sz="1800" dirty="0"/>
        </a:p>
      </dgm:t>
    </dgm:pt>
    <dgm:pt modelId="{DE409887-9ABA-4840-A22E-3852595C1C77}" type="parTrans" cxnId="{FF08BFBB-BB50-4D61-B978-C2741CC142D4}">
      <dgm:prSet/>
      <dgm:spPr/>
      <dgm:t>
        <a:bodyPr/>
        <a:lstStyle/>
        <a:p>
          <a:endParaRPr lang="ru-RU"/>
        </a:p>
      </dgm:t>
    </dgm:pt>
    <dgm:pt modelId="{D51FE9B6-1E7D-4BB4-BA89-3E45E16FBE04}" type="sibTrans" cxnId="{FF08BFBB-BB50-4D61-B978-C2741CC142D4}">
      <dgm:prSet/>
      <dgm:spPr/>
      <dgm:t>
        <a:bodyPr/>
        <a:lstStyle/>
        <a:p>
          <a:endParaRPr lang="ru-RU"/>
        </a:p>
      </dgm:t>
    </dgm:pt>
    <dgm:pt modelId="{3FE7AD8F-CF31-4D11-A9A0-EBCA9D254BA3}">
      <dgm:prSet phldrT="[Текст]" custT="1"/>
      <dgm:spPr/>
      <dgm:t>
        <a:bodyPr/>
        <a:lstStyle/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>
            <a:solidFill>
              <a:srgbClr val="002060"/>
            </a:solidFill>
          </a:endParaRPr>
        </a:p>
        <a:p>
          <a:r>
            <a:rPr lang="ru-RU" sz="2000" dirty="0" smtClean="0">
              <a:solidFill>
                <a:srgbClr val="002060"/>
              </a:solidFill>
            </a:rPr>
            <a:t>Измайлова</a:t>
          </a:r>
        </a:p>
        <a:p>
          <a:r>
            <a:rPr lang="ru-RU" sz="2000" dirty="0" smtClean="0">
              <a:solidFill>
                <a:srgbClr val="002060"/>
              </a:solidFill>
            </a:rPr>
            <a:t>Ксения    </a:t>
          </a:r>
        </a:p>
        <a:p>
          <a:r>
            <a:rPr lang="ru-RU" sz="2000" dirty="0" smtClean="0">
              <a:solidFill>
                <a:srgbClr val="002060"/>
              </a:solidFill>
            </a:rPr>
            <a:t>Эдуардовна</a:t>
          </a:r>
          <a:endParaRPr lang="ru-RU" sz="2000" dirty="0">
            <a:solidFill>
              <a:srgbClr val="002060"/>
            </a:solidFill>
          </a:endParaRPr>
        </a:p>
      </dgm:t>
    </dgm:pt>
    <dgm:pt modelId="{A70E399A-7E52-4DAC-BD8D-D53F1F26E2F5}" type="parTrans" cxnId="{B0D9B13D-C74E-492F-9D15-76F665886AC6}">
      <dgm:prSet/>
      <dgm:spPr/>
      <dgm:t>
        <a:bodyPr/>
        <a:lstStyle/>
        <a:p>
          <a:endParaRPr lang="ru-RU"/>
        </a:p>
      </dgm:t>
    </dgm:pt>
    <dgm:pt modelId="{3F25AEBE-172D-473F-801A-59DDFD260AF0}" type="sibTrans" cxnId="{B0D9B13D-C74E-492F-9D15-76F665886AC6}">
      <dgm:prSet/>
      <dgm:spPr/>
      <dgm:t>
        <a:bodyPr/>
        <a:lstStyle/>
        <a:p>
          <a:endParaRPr lang="ru-RU"/>
        </a:p>
      </dgm:t>
    </dgm:pt>
    <dgm:pt modelId="{A6D5D049-1B0A-4B8D-8B07-CEEEDBCA1474}">
      <dgm:prSet phldrT="[Текст]" custT="1"/>
      <dgm:spPr/>
      <dgm:t>
        <a:bodyPr/>
        <a:lstStyle/>
        <a:p>
          <a:r>
            <a:rPr lang="ru-RU" sz="1800" dirty="0" smtClean="0"/>
            <a:t>Служба по организационной работе</a:t>
          </a:r>
          <a:endParaRPr lang="ru-RU" sz="1800" dirty="0"/>
        </a:p>
      </dgm:t>
    </dgm:pt>
    <dgm:pt modelId="{FCC53679-4E2A-4B52-B67D-E8505CC71B45}" type="parTrans" cxnId="{885F75A6-784B-4B4B-A87F-6935E1721A65}">
      <dgm:prSet/>
      <dgm:spPr/>
      <dgm:t>
        <a:bodyPr/>
        <a:lstStyle/>
        <a:p>
          <a:endParaRPr lang="ru-RU"/>
        </a:p>
      </dgm:t>
    </dgm:pt>
    <dgm:pt modelId="{14B70E6E-27A3-4C0F-A8C2-824A8EEAC2E4}" type="sibTrans" cxnId="{885F75A6-784B-4B4B-A87F-6935E1721A65}">
      <dgm:prSet/>
      <dgm:spPr/>
      <dgm:t>
        <a:bodyPr/>
        <a:lstStyle/>
        <a:p>
          <a:endParaRPr lang="ru-RU"/>
        </a:p>
      </dgm:t>
    </dgm:pt>
    <dgm:pt modelId="{5CB7AA07-C358-4B66-B762-46FF9C559125}">
      <dgm:prSet phldrT="[Текст]" custT="1"/>
      <dgm:spPr/>
      <dgm:t>
        <a:bodyPr/>
        <a:lstStyle/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>
            <a:solidFill>
              <a:srgbClr val="002060"/>
            </a:solidFill>
          </a:endParaRPr>
        </a:p>
        <a:p>
          <a:endParaRPr lang="ru-RU" sz="2000" dirty="0" smtClean="0">
            <a:solidFill>
              <a:srgbClr val="002060"/>
            </a:solidFill>
          </a:endParaRPr>
        </a:p>
        <a:p>
          <a:r>
            <a:rPr lang="ru-RU" sz="2000" dirty="0" smtClean="0">
              <a:solidFill>
                <a:srgbClr val="002060"/>
              </a:solidFill>
            </a:rPr>
            <a:t>Востриков </a:t>
          </a:r>
        </a:p>
        <a:p>
          <a:r>
            <a:rPr lang="ru-RU" sz="2000" dirty="0" smtClean="0">
              <a:solidFill>
                <a:srgbClr val="002060"/>
              </a:solidFill>
            </a:rPr>
            <a:t>Артем </a:t>
          </a:r>
        </a:p>
        <a:p>
          <a:r>
            <a:rPr lang="ru-RU" sz="2000" dirty="0" smtClean="0">
              <a:solidFill>
                <a:srgbClr val="002060"/>
              </a:solidFill>
            </a:rPr>
            <a:t>Александрович</a:t>
          </a:r>
          <a:endParaRPr lang="ru-RU" sz="2000" dirty="0">
            <a:solidFill>
              <a:srgbClr val="002060"/>
            </a:solidFill>
          </a:endParaRPr>
        </a:p>
      </dgm:t>
    </dgm:pt>
    <dgm:pt modelId="{A299BF81-CBB7-4AB1-A3A7-3FAA9AE3FFAC}" type="parTrans" cxnId="{7606A8FB-648D-4DB9-9D0B-9E9A0B2C90CE}">
      <dgm:prSet/>
      <dgm:spPr/>
      <dgm:t>
        <a:bodyPr/>
        <a:lstStyle/>
        <a:p>
          <a:endParaRPr lang="ru-RU"/>
        </a:p>
      </dgm:t>
    </dgm:pt>
    <dgm:pt modelId="{44E70E1C-BA95-4239-8B8B-F4788041EB5D}" type="sibTrans" cxnId="{7606A8FB-648D-4DB9-9D0B-9E9A0B2C90CE}">
      <dgm:prSet/>
      <dgm:spPr/>
      <dgm:t>
        <a:bodyPr/>
        <a:lstStyle/>
        <a:p>
          <a:endParaRPr lang="ru-RU"/>
        </a:p>
      </dgm:t>
    </dgm:pt>
    <dgm:pt modelId="{E2465228-6A09-4B45-9551-99B90FA93C33}">
      <dgm:prSet phldrT="[Текст]" custT="1"/>
      <dgm:spPr/>
      <dgm:t>
        <a:bodyPr/>
        <a:lstStyle/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/>
        </a:p>
        <a:p>
          <a:endParaRPr lang="ru-RU" sz="2000" dirty="0" smtClean="0">
            <a:solidFill>
              <a:srgbClr val="002060"/>
            </a:solidFill>
          </a:endParaRPr>
        </a:p>
        <a:p>
          <a:r>
            <a:rPr lang="ru-RU" sz="2000" dirty="0" smtClean="0">
              <a:solidFill>
                <a:srgbClr val="002060"/>
              </a:solidFill>
            </a:rPr>
            <a:t>Болюх </a:t>
          </a:r>
        </a:p>
        <a:p>
          <a:r>
            <a:rPr lang="ru-RU" sz="2000" dirty="0" smtClean="0">
              <a:solidFill>
                <a:srgbClr val="002060"/>
              </a:solidFill>
            </a:rPr>
            <a:t>Антонина </a:t>
          </a:r>
        </a:p>
        <a:p>
          <a:r>
            <a:rPr lang="ru-RU" sz="2000" dirty="0" smtClean="0">
              <a:solidFill>
                <a:srgbClr val="002060"/>
              </a:solidFill>
            </a:rPr>
            <a:t>Сергеевна</a:t>
          </a:r>
          <a:endParaRPr lang="ru-RU" sz="2000" dirty="0">
            <a:solidFill>
              <a:srgbClr val="002060"/>
            </a:solidFill>
          </a:endParaRPr>
        </a:p>
      </dgm:t>
    </dgm:pt>
    <dgm:pt modelId="{5DCFD855-CB04-4221-8AE1-25D8699046E9}" type="parTrans" cxnId="{F25E9C7E-78B3-4B13-99C5-461FBE547F52}">
      <dgm:prSet/>
      <dgm:spPr/>
      <dgm:t>
        <a:bodyPr/>
        <a:lstStyle/>
        <a:p>
          <a:endParaRPr lang="ru-RU"/>
        </a:p>
      </dgm:t>
    </dgm:pt>
    <dgm:pt modelId="{2419D64E-49FB-461B-AFBE-CD1721DA1C8C}" type="sibTrans" cxnId="{F25E9C7E-78B3-4B13-99C5-461FBE547F52}">
      <dgm:prSet/>
      <dgm:spPr/>
      <dgm:t>
        <a:bodyPr/>
        <a:lstStyle/>
        <a:p>
          <a:endParaRPr lang="ru-RU"/>
        </a:p>
      </dgm:t>
    </dgm:pt>
    <dgm:pt modelId="{0BB838A3-8578-44C3-B98D-BC8ECCC3B308}">
      <dgm:prSet/>
      <dgm:spPr/>
      <dgm:t>
        <a:bodyPr/>
        <a:lstStyle/>
        <a:p>
          <a:endParaRPr lang="ru-RU"/>
        </a:p>
      </dgm:t>
    </dgm:pt>
    <dgm:pt modelId="{CF2F06D6-FE5E-455B-91A2-36DC64BD7B4E}" type="parTrans" cxnId="{EE9294F5-9C95-49E6-BB29-7B377F5A2CA3}">
      <dgm:prSet/>
      <dgm:spPr/>
      <dgm:t>
        <a:bodyPr/>
        <a:lstStyle/>
        <a:p>
          <a:endParaRPr lang="ru-RU"/>
        </a:p>
      </dgm:t>
    </dgm:pt>
    <dgm:pt modelId="{32B446ED-4B59-45F9-B218-3DFED103FFFE}" type="sibTrans" cxnId="{EE9294F5-9C95-49E6-BB29-7B377F5A2CA3}">
      <dgm:prSet/>
      <dgm:spPr/>
      <dgm:t>
        <a:bodyPr/>
        <a:lstStyle/>
        <a:p>
          <a:endParaRPr lang="ru-RU"/>
        </a:p>
      </dgm:t>
    </dgm:pt>
    <dgm:pt modelId="{0EA577AF-5921-4019-A3EE-888B1F9340EC}">
      <dgm:prSet custT="1"/>
      <dgm:spPr/>
      <dgm:t>
        <a:bodyPr/>
        <a:lstStyle/>
        <a:p>
          <a:r>
            <a:rPr lang="ru-RU" sz="1800" dirty="0" smtClean="0"/>
            <a:t>Служба по работе с населением</a:t>
          </a:r>
          <a:endParaRPr lang="ru-RU" sz="1800" dirty="0"/>
        </a:p>
      </dgm:t>
    </dgm:pt>
    <dgm:pt modelId="{2C22296E-76DD-42FA-8818-9450702D2CC9}" type="parTrans" cxnId="{472A05E2-4598-44BD-83AC-C06F6D3A975E}">
      <dgm:prSet/>
      <dgm:spPr/>
      <dgm:t>
        <a:bodyPr/>
        <a:lstStyle/>
        <a:p>
          <a:endParaRPr lang="ru-RU"/>
        </a:p>
      </dgm:t>
    </dgm:pt>
    <dgm:pt modelId="{1FAC0F44-327C-4C06-B347-A9ABFDFFDDE8}" type="sibTrans" cxnId="{472A05E2-4598-44BD-83AC-C06F6D3A975E}">
      <dgm:prSet/>
      <dgm:spPr/>
      <dgm:t>
        <a:bodyPr/>
        <a:lstStyle/>
        <a:p>
          <a:endParaRPr lang="ru-RU"/>
        </a:p>
      </dgm:t>
    </dgm:pt>
    <dgm:pt modelId="{7A3C2746-9155-4B3B-BF5E-907EBB255DA4}">
      <dgm:prSet custT="1"/>
      <dgm:spPr/>
      <dgm:t>
        <a:bodyPr/>
        <a:lstStyle/>
        <a:p>
          <a:r>
            <a:rPr lang="ru-RU" sz="1800" dirty="0" smtClean="0"/>
            <a:t>Юридическая служба</a:t>
          </a:r>
          <a:endParaRPr lang="ru-RU" sz="1800" dirty="0"/>
        </a:p>
      </dgm:t>
    </dgm:pt>
    <dgm:pt modelId="{DDB3710C-4F52-4CDF-B305-2BD71400F91D}" type="parTrans" cxnId="{0EC9B4CB-1803-4670-ACF8-E000C5791233}">
      <dgm:prSet/>
      <dgm:spPr/>
      <dgm:t>
        <a:bodyPr/>
        <a:lstStyle/>
        <a:p>
          <a:endParaRPr lang="ru-RU"/>
        </a:p>
      </dgm:t>
    </dgm:pt>
    <dgm:pt modelId="{F786E878-8F74-4FB9-BAE1-6B933076E0B7}" type="sibTrans" cxnId="{0EC9B4CB-1803-4670-ACF8-E000C5791233}">
      <dgm:prSet/>
      <dgm:spPr/>
      <dgm:t>
        <a:bodyPr/>
        <a:lstStyle/>
        <a:p>
          <a:endParaRPr lang="ru-RU"/>
        </a:p>
      </dgm:t>
    </dgm:pt>
    <dgm:pt modelId="{E1D0FDD9-466D-4EE7-84F9-5E2237E64A72}" type="pres">
      <dgm:prSet presAssocID="{E23EACCA-5C90-449D-80A5-6EAE23B42AF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14F5B2-F9AC-44F2-9F73-7156E599FB13}" type="pres">
      <dgm:prSet presAssocID="{3BD337A3-775C-4EEC-834E-C3F3BED92670}" presName="compNode" presStyleCnt="0"/>
      <dgm:spPr/>
    </dgm:pt>
    <dgm:pt modelId="{914B68C5-3BAA-4092-A91D-F7592E77AF94}" type="pres">
      <dgm:prSet presAssocID="{3BD337A3-775C-4EEC-834E-C3F3BED92670}" presName="aNode" presStyleLbl="bgShp" presStyleIdx="0" presStyleCnt="4" custLinFactNeighborY="-1980"/>
      <dgm:spPr/>
      <dgm:t>
        <a:bodyPr/>
        <a:lstStyle/>
        <a:p>
          <a:endParaRPr lang="ru-RU"/>
        </a:p>
      </dgm:t>
    </dgm:pt>
    <dgm:pt modelId="{F357B37F-AB37-4EE4-B18F-EC8ACA893F0E}" type="pres">
      <dgm:prSet presAssocID="{3BD337A3-775C-4EEC-834E-C3F3BED92670}" presName="textNode" presStyleLbl="bgShp" presStyleIdx="0" presStyleCnt="4"/>
      <dgm:spPr/>
      <dgm:t>
        <a:bodyPr/>
        <a:lstStyle/>
        <a:p>
          <a:endParaRPr lang="ru-RU"/>
        </a:p>
      </dgm:t>
    </dgm:pt>
    <dgm:pt modelId="{6B994E83-8C25-4E05-83EB-920F8F427A29}" type="pres">
      <dgm:prSet presAssocID="{3BD337A3-775C-4EEC-834E-C3F3BED92670}" presName="compChildNode" presStyleCnt="0"/>
      <dgm:spPr/>
    </dgm:pt>
    <dgm:pt modelId="{CDADC791-37E9-4521-A21F-116C9D13E823}" type="pres">
      <dgm:prSet presAssocID="{3BD337A3-775C-4EEC-834E-C3F3BED92670}" presName="theInnerList" presStyleCnt="0"/>
      <dgm:spPr/>
    </dgm:pt>
    <dgm:pt modelId="{D924E0EF-AA50-4B2F-A0D6-7B03706A44A2}" type="pres">
      <dgm:prSet presAssocID="{F43E17FF-D46C-478E-8A8E-69488DE3E682}" presName="childNode" presStyleLbl="node1" presStyleIdx="0" presStyleCnt="5" custScaleX="114568" custScaleY="53420" custLinFactNeighborX="511" custLinFactNeighborY="-510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BD7E34-6634-40A9-9434-041F4516A557}" type="pres">
      <dgm:prSet presAssocID="{3BD337A3-775C-4EEC-834E-C3F3BED92670}" presName="aSpace" presStyleCnt="0"/>
      <dgm:spPr/>
    </dgm:pt>
    <dgm:pt modelId="{46472834-9E71-4AAD-92C6-4EA08F2D651B}" type="pres">
      <dgm:prSet presAssocID="{3FE7AD8F-CF31-4D11-A9A0-EBCA9D254BA3}" presName="compNode" presStyleCnt="0"/>
      <dgm:spPr/>
    </dgm:pt>
    <dgm:pt modelId="{40B27C0E-8D13-4822-9BA1-0AA03FA51CB5}" type="pres">
      <dgm:prSet presAssocID="{3FE7AD8F-CF31-4D11-A9A0-EBCA9D254BA3}" presName="aNode" presStyleLbl="bgShp" presStyleIdx="1" presStyleCnt="4" custLinFactNeighborX="3750"/>
      <dgm:spPr/>
      <dgm:t>
        <a:bodyPr/>
        <a:lstStyle/>
        <a:p>
          <a:endParaRPr lang="ru-RU"/>
        </a:p>
      </dgm:t>
    </dgm:pt>
    <dgm:pt modelId="{5F7F5D08-0CEA-4A2C-8A36-C6BCF3C6822B}" type="pres">
      <dgm:prSet presAssocID="{3FE7AD8F-CF31-4D11-A9A0-EBCA9D254BA3}" presName="textNode" presStyleLbl="bgShp" presStyleIdx="1" presStyleCnt="4"/>
      <dgm:spPr/>
      <dgm:t>
        <a:bodyPr/>
        <a:lstStyle/>
        <a:p>
          <a:endParaRPr lang="ru-RU"/>
        </a:p>
      </dgm:t>
    </dgm:pt>
    <dgm:pt modelId="{67617E28-B12E-493C-BDF8-7F2B90989F94}" type="pres">
      <dgm:prSet presAssocID="{3FE7AD8F-CF31-4D11-A9A0-EBCA9D254BA3}" presName="compChildNode" presStyleCnt="0"/>
      <dgm:spPr/>
    </dgm:pt>
    <dgm:pt modelId="{DF4A5270-B2B5-4303-86FD-4ED25F14345C}" type="pres">
      <dgm:prSet presAssocID="{3FE7AD8F-CF31-4D11-A9A0-EBCA9D254BA3}" presName="theInnerList" presStyleCnt="0"/>
      <dgm:spPr/>
    </dgm:pt>
    <dgm:pt modelId="{85B14808-6B38-4D99-AFE7-9DE4FB8A4653}" type="pres">
      <dgm:prSet presAssocID="{A6D5D049-1B0A-4B8D-8B07-CEEEDBCA1474}" presName="childNode" presStyleLbl="node1" presStyleIdx="1" presStyleCnt="5" custScaleX="113695" custScaleY="62882" custLinFactNeighborX="4264" custLinFactNeighborY="-50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E86B4-DB3E-4E8C-A889-DCE0610D2CF4}" type="pres">
      <dgm:prSet presAssocID="{3FE7AD8F-CF31-4D11-A9A0-EBCA9D254BA3}" presName="aSpace" presStyleCnt="0"/>
      <dgm:spPr/>
    </dgm:pt>
    <dgm:pt modelId="{2DDEE7C3-6FAC-4A34-BB37-EFDF0A39D700}" type="pres">
      <dgm:prSet presAssocID="{5CB7AA07-C358-4B66-B762-46FF9C559125}" presName="compNode" presStyleCnt="0"/>
      <dgm:spPr/>
    </dgm:pt>
    <dgm:pt modelId="{F38038C8-0EDC-4423-805D-1C8556277235}" type="pres">
      <dgm:prSet presAssocID="{5CB7AA07-C358-4B66-B762-46FF9C559125}" presName="aNode" presStyleLbl="bgShp" presStyleIdx="2" presStyleCnt="4"/>
      <dgm:spPr/>
      <dgm:t>
        <a:bodyPr/>
        <a:lstStyle/>
        <a:p>
          <a:endParaRPr lang="ru-RU"/>
        </a:p>
      </dgm:t>
    </dgm:pt>
    <dgm:pt modelId="{EBCE09E5-3E1F-4081-8AA2-6291577FD3A3}" type="pres">
      <dgm:prSet presAssocID="{5CB7AA07-C358-4B66-B762-46FF9C559125}" presName="textNode" presStyleLbl="bgShp" presStyleIdx="2" presStyleCnt="4"/>
      <dgm:spPr/>
      <dgm:t>
        <a:bodyPr/>
        <a:lstStyle/>
        <a:p>
          <a:endParaRPr lang="ru-RU"/>
        </a:p>
      </dgm:t>
    </dgm:pt>
    <dgm:pt modelId="{9A718F4F-CC0C-4BDF-80B6-14D776B21B2E}" type="pres">
      <dgm:prSet presAssocID="{5CB7AA07-C358-4B66-B762-46FF9C559125}" presName="compChildNode" presStyleCnt="0"/>
      <dgm:spPr/>
    </dgm:pt>
    <dgm:pt modelId="{627A9686-BFCE-42DC-8DBD-BBAE3176D90C}" type="pres">
      <dgm:prSet presAssocID="{5CB7AA07-C358-4B66-B762-46FF9C559125}" presName="theInnerList" presStyleCnt="0"/>
      <dgm:spPr/>
    </dgm:pt>
    <dgm:pt modelId="{9FAA7A66-10FF-4F90-9A20-DA2A668EE9F7}" type="pres">
      <dgm:prSet presAssocID="{0EA577AF-5921-4019-A3EE-888B1F9340EC}" presName="childNode" presStyleLbl="node1" presStyleIdx="2" presStyleCnt="5" custScaleY="185742" custLinFactY="-83061" custLinFactNeighborX="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3CE3ED-23C4-4C5C-A32B-76CF9C2665B5}" type="pres">
      <dgm:prSet presAssocID="{0EA577AF-5921-4019-A3EE-888B1F9340EC}" presName="aSpace2" presStyleCnt="0"/>
      <dgm:spPr/>
    </dgm:pt>
    <dgm:pt modelId="{6E770A3A-67BF-4156-80A4-E31ACD2218A8}" type="pres">
      <dgm:prSet presAssocID="{0BB838A3-8578-44C3-B98D-BC8ECCC3B308}" presName="childNode" presStyleLbl="node1" presStyleIdx="3" presStyleCnt="5" custLinFactX="36032" custLinFactY="-9021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5C7B2-FFCA-4841-AEB5-B5DF456537B9}" type="pres">
      <dgm:prSet presAssocID="{5CB7AA07-C358-4B66-B762-46FF9C559125}" presName="aSpace" presStyleCnt="0"/>
      <dgm:spPr/>
    </dgm:pt>
    <dgm:pt modelId="{08B9C6D7-165C-4128-8F84-4290AD96AC92}" type="pres">
      <dgm:prSet presAssocID="{E2465228-6A09-4B45-9551-99B90FA93C33}" presName="compNode" presStyleCnt="0"/>
      <dgm:spPr/>
    </dgm:pt>
    <dgm:pt modelId="{DEDC68C0-7B69-453A-8256-257253536827}" type="pres">
      <dgm:prSet presAssocID="{E2465228-6A09-4B45-9551-99B90FA93C33}" presName="aNode" presStyleLbl="bgShp" presStyleIdx="3" presStyleCnt="4" custLinFactNeighborX="1829" custLinFactNeighborY="958"/>
      <dgm:spPr/>
      <dgm:t>
        <a:bodyPr/>
        <a:lstStyle/>
        <a:p>
          <a:endParaRPr lang="ru-RU"/>
        </a:p>
      </dgm:t>
    </dgm:pt>
    <dgm:pt modelId="{ECB50C54-E2CE-499B-8A50-02C803DA6EBB}" type="pres">
      <dgm:prSet presAssocID="{E2465228-6A09-4B45-9551-99B90FA93C33}" presName="textNode" presStyleLbl="bgShp" presStyleIdx="3" presStyleCnt="4"/>
      <dgm:spPr/>
      <dgm:t>
        <a:bodyPr/>
        <a:lstStyle/>
        <a:p>
          <a:endParaRPr lang="ru-RU"/>
        </a:p>
      </dgm:t>
    </dgm:pt>
    <dgm:pt modelId="{F6D8C939-3148-4C67-8672-541F6A407A67}" type="pres">
      <dgm:prSet presAssocID="{E2465228-6A09-4B45-9551-99B90FA93C33}" presName="compChildNode" presStyleCnt="0"/>
      <dgm:spPr/>
    </dgm:pt>
    <dgm:pt modelId="{05BF264D-E36C-4248-B5C3-AD669E3E9B6D}" type="pres">
      <dgm:prSet presAssocID="{E2465228-6A09-4B45-9551-99B90FA93C33}" presName="theInnerList" presStyleCnt="0"/>
      <dgm:spPr/>
    </dgm:pt>
    <dgm:pt modelId="{5A616914-A590-4D9C-B90F-48F0D024FBFC}" type="pres">
      <dgm:prSet presAssocID="{7A3C2746-9155-4B3B-BF5E-907EBB255DA4}" presName="childNode" presStyleLbl="node1" presStyleIdx="4" presStyleCnt="5" custScaleY="51753" custLinFactNeighborX="1895" custLinFactNeighborY="-52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25B4C7-065E-48B9-97C3-40C1DC3EF39B}" type="presOf" srcId="{5CB7AA07-C358-4B66-B762-46FF9C559125}" destId="{F38038C8-0EDC-4423-805D-1C8556277235}" srcOrd="0" destOrd="0" presId="urn:microsoft.com/office/officeart/2005/8/layout/lProcess2"/>
    <dgm:cxn modelId="{F050B573-EC23-44A6-ADA0-8C99E0DA87ED}" type="presOf" srcId="{A6D5D049-1B0A-4B8D-8B07-CEEEDBCA1474}" destId="{85B14808-6B38-4D99-AFE7-9DE4FB8A4653}" srcOrd="0" destOrd="0" presId="urn:microsoft.com/office/officeart/2005/8/layout/lProcess2"/>
    <dgm:cxn modelId="{7606A8FB-648D-4DB9-9D0B-9E9A0B2C90CE}" srcId="{E23EACCA-5C90-449D-80A5-6EAE23B42AF1}" destId="{5CB7AA07-C358-4B66-B762-46FF9C559125}" srcOrd="2" destOrd="0" parTransId="{A299BF81-CBB7-4AB1-A3A7-3FAA9AE3FFAC}" sibTransId="{44E70E1C-BA95-4239-8B8B-F4788041EB5D}"/>
    <dgm:cxn modelId="{513F8043-33C8-4D12-8386-B52D0858F37B}" type="presOf" srcId="{3BD337A3-775C-4EEC-834E-C3F3BED92670}" destId="{914B68C5-3BAA-4092-A91D-F7592E77AF94}" srcOrd="0" destOrd="0" presId="urn:microsoft.com/office/officeart/2005/8/layout/lProcess2"/>
    <dgm:cxn modelId="{80C85260-1CF1-4519-807F-38BA7B48F74F}" type="presOf" srcId="{0BB838A3-8578-44C3-B98D-BC8ECCC3B308}" destId="{6E770A3A-67BF-4156-80A4-E31ACD2218A8}" srcOrd="0" destOrd="0" presId="urn:microsoft.com/office/officeart/2005/8/layout/lProcess2"/>
    <dgm:cxn modelId="{B9C38B78-2963-4B2D-90B1-F6575ADD0AA6}" type="presOf" srcId="{E2465228-6A09-4B45-9551-99B90FA93C33}" destId="{ECB50C54-E2CE-499B-8A50-02C803DA6EBB}" srcOrd="1" destOrd="0" presId="urn:microsoft.com/office/officeart/2005/8/layout/lProcess2"/>
    <dgm:cxn modelId="{885F75A6-784B-4B4B-A87F-6935E1721A65}" srcId="{3FE7AD8F-CF31-4D11-A9A0-EBCA9D254BA3}" destId="{A6D5D049-1B0A-4B8D-8B07-CEEEDBCA1474}" srcOrd="0" destOrd="0" parTransId="{FCC53679-4E2A-4B52-B67D-E8505CC71B45}" sibTransId="{14B70E6E-27A3-4C0F-A8C2-824A8EEAC2E4}"/>
    <dgm:cxn modelId="{FEA79A58-C9C3-48CA-A028-250808BC2142}" type="presOf" srcId="{0EA577AF-5921-4019-A3EE-888B1F9340EC}" destId="{9FAA7A66-10FF-4F90-9A20-DA2A668EE9F7}" srcOrd="0" destOrd="0" presId="urn:microsoft.com/office/officeart/2005/8/layout/lProcess2"/>
    <dgm:cxn modelId="{472A05E2-4598-44BD-83AC-C06F6D3A975E}" srcId="{5CB7AA07-C358-4B66-B762-46FF9C559125}" destId="{0EA577AF-5921-4019-A3EE-888B1F9340EC}" srcOrd="0" destOrd="0" parTransId="{2C22296E-76DD-42FA-8818-9450702D2CC9}" sibTransId="{1FAC0F44-327C-4C06-B347-A9ABFDFFDDE8}"/>
    <dgm:cxn modelId="{DE49DDA0-870D-486F-8584-919741541184}" type="presOf" srcId="{E2465228-6A09-4B45-9551-99B90FA93C33}" destId="{DEDC68C0-7B69-453A-8256-257253536827}" srcOrd="0" destOrd="0" presId="urn:microsoft.com/office/officeart/2005/8/layout/lProcess2"/>
    <dgm:cxn modelId="{41C3DECD-EAA6-41D5-A9E9-404C7EBD52A5}" type="presOf" srcId="{5CB7AA07-C358-4B66-B762-46FF9C559125}" destId="{EBCE09E5-3E1F-4081-8AA2-6291577FD3A3}" srcOrd="1" destOrd="0" presId="urn:microsoft.com/office/officeart/2005/8/layout/lProcess2"/>
    <dgm:cxn modelId="{FF08BFBB-BB50-4D61-B978-C2741CC142D4}" srcId="{3BD337A3-775C-4EEC-834E-C3F3BED92670}" destId="{F43E17FF-D46C-478E-8A8E-69488DE3E682}" srcOrd="0" destOrd="0" parTransId="{DE409887-9ABA-4840-A22E-3852595C1C77}" sibTransId="{D51FE9B6-1E7D-4BB4-BA89-3E45E16FBE04}"/>
    <dgm:cxn modelId="{EE9294F5-9C95-49E6-BB29-7B377F5A2CA3}" srcId="{5CB7AA07-C358-4B66-B762-46FF9C559125}" destId="{0BB838A3-8578-44C3-B98D-BC8ECCC3B308}" srcOrd="1" destOrd="0" parTransId="{CF2F06D6-FE5E-455B-91A2-36DC64BD7B4E}" sibTransId="{32B446ED-4B59-45F9-B218-3DFED103FFFE}"/>
    <dgm:cxn modelId="{156162CD-DB93-4866-B9A3-8A23E62F0A86}" type="presOf" srcId="{3FE7AD8F-CF31-4D11-A9A0-EBCA9D254BA3}" destId="{5F7F5D08-0CEA-4A2C-8A36-C6BCF3C6822B}" srcOrd="1" destOrd="0" presId="urn:microsoft.com/office/officeart/2005/8/layout/lProcess2"/>
    <dgm:cxn modelId="{B0D9B13D-C74E-492F-9D15-76F665886AC6}" srcId="{E23EACCA-5C90-449D-80A5-6EAE23B42AF1}" destId="{3FE7AD8F-CF31-4D11-A9A0-EBCA9D254BA3}" srcOrd="1" destOrd="0" parTransId="{A70E399A-7E52-4DAC-BD8D-D53F1F26E2F5}" sibTransId="{3F25AEBE-172D-473F-801A-59DDFD260AF0}"/>
    <dgm:cxn modelId="{9070B7C3-FD0D-4E58-B732-3F20E16EB585}" type="presOf" srcId="{3BD337A3-775C-4EEC-834E-C3F3BED92670}" destId="{F357B37F-AB37-4EE4-B18F-EC8ACA893F0E}" srcOrd="1" destOrd="0" presId="urn:microsoft.com/office/officeart/2005/8/layout/lProcess2"/>
    <dgm:cxn modelId="{F25E9C7E-78B3-4B13-99C5-461FBE547F52}" srcId="{E23EACCA-5C90-449D-80A5-6EAE23B42AF1}" destId="{E2465228-6A09-4B45-9551-99B90FA93C33}" srcOrd="3" destOrd="0" parTransId="{5DCFD855-CB04-4221-8AE1-25D8699046E9}" sibTransId="{2419D64E-49FB-461B-AFBE-CD1721DA1C8C}"/>
    <dgm:cxn modelId="{48AB671F-D0F2-45A7-9045-7ABC1D092CA7}" type="presOf" srcId="{7A3C2746-9155-4B3B-BF5E-907EBB255DA4}" destId="{5A616914-A590-4D9C-B90F-48F0D024FBFC}" srcOrd="0" destOrd="0" presId="urn:microsoft.com/office/officeart/2005/8/layout/lProcess2"/>
    <dgm:cxn modelId="{11A51BB9-3EFE-49DD-9C8B-0DF8A8FE781B}" type="presOf" srcId="{E23EACCA-5C90-449D-80A5-6EAE23B42AF1}" destId="{E1D0FDD9-466D-4EE7-84F9-5E2237E64A72}" srcOrd="0" destOrd="0" presId="urn:microsoft.com/office/officeart/2005/8/layout/lProcess2"/>
    <dgm:cxn modelId="{0EC9B4CB-1803-4670-ACF8-E000C5791233}" srcId="{E2465228-6A09-4B45-9551-99B90FA93C33}" destId="{7A3C2746-9155-4B3B-BF5E-907EBB255DA4}" srcOrd="0" destOrd="0" parTransId="{DDB3710C-4F52-4CDF-B305-2BD71400F91D}" sibTransId="{F786E878-8F74-4FB9-BAE1-6B933076E0B7}"/>
    <dgm:cxn modelId="{EC7661AC-5AE1-4D9B-8BDF-874957DB1F9C}" srcId="{E23EACCA-5C90-449D-80A5-6EAE23B42AF1}" destId="{3BD337A3-775C-4EEC-834E-C3F3BED92670}" srcOrd="0" destOrd="0" parTransId="{DC158C85-735C-4B30-A0E7-FE6A643F2A91}" sibTransId="{482DA182-4767-4981-B154-D433E7487529}"/>
    <dgm:cxn modelId="{04444CD3-B66E-4325-B275-6C3AF8E98F8E}" type="presOf" srcId="{F43E17FF-D46C-478E-8A8E-69488DE3E682}" destId="{D924E0EF-AA50-4B2F-A0D6-7B03706A44A2}" srcOrd="0" destOrd="0" presId="urn:microsoft.com/office/officeart/2005/8/layout/lProcess2"/>
    <dgm:cxn modelId="{2E95F744-6FCF-4E1F-85ED-66046EC99692}" type="presOf" srcId="{3FE7AD8F-CF31-4D11-A9A0-EBCA9D254BA3}" destId="{40B27C0E-8D13-4822-9BA1-0AA03FA51CB5}" srcOrd="0" destOrd="0" presId="urn:microsoft.com/office/officeart/2005/8/layout/lProcess2"/>
    <dgm:cxn modelId="{B4B59588-9525-4A5A-8376-DFD7E67059C1}" type="presParOf" srcId="{E1D0FDD9-466D-4EE7-84F9-5E2237E64A72}" destId="{4E14F5B2-F9AC-44F2-9F73-7156E599FB13}" srcOrd="0" destOrd="0" presId="urn:microsoft.com/office/officeart/2005/8/layout/lProcess2"/>
    <dgm:cxn modelId="{1CED20A6-39A8-4289-ADE0-9B6C5F10DDBA}" type="presParOf" srcId="{4E14F5B2-F9AC-44F2-9F73-7156E599FB13}" destId="{914B68C5-3BAA-4092-A91D-F7592E77AF94}" srcOrd="0" destOrd="0" presId="urn:microsoft.com/office/officeart/2005/8/layout/lProcess2"/>
    <dgm:cxn modelId="{D2E848BD-98DB-4C8C-B210-2F2E3855DD27}" type="presParOf" srcId="{4E14F5B2-F9AC-44F2-9F73-7156E599FB13}" destId="{F357B37F-AB37-4EE4-B18F-EC8ACA893F0E}" srcOrd="1" destOrd="0" presId="urn:microsoft.com/office/officeart/2005/8/layout/lProcess2"/>
    <dgm:cxn modelId="{E7A038AA-1EEB-448F-A75D-77D0413B2990}" type="presParOf" srcId="{4E14F5B2-F9AC-44F2-9F73-7156E599FB13}" destId="{6B994E83-8C25-4E05-83EB-920F8F427A29}" srcOrd="2" destOrd="0" presId="urn:microsoft.com/office/officeart/2005/8/layout/lProcess2"/>
    <dgm:cxn modelId="{560C9D5C-E909-44C9-BDCA-50D7F5CBA56B}" type="presParOf" srcId="{6B994E83-8C25-4E05-83EB-920F8F427A29}" destId="{CDADC791-37E9-4521-A21F-116C9D13E823}" srcOrd="0" destOrd="0" presId="urn:microsoft.com/office/officeart/2005/8/layout/lProcess2"/>
    <dgm:cxn modelId="{C8895B58-7620-44E8-9A16-45FDE7EA5C85}" type="presParOf" srcId="{CDADC791-37E9-4521-A21F-116C9D13E823}" destId="{D924E0EF-AA50-4B2F-A0D6-7B03706A44A2}" srcOrd="0" destOrd="0" presId="urn:microsoft.com/office/officeart/2005/8/layout/lProcess2"/>
    <dgm:cxn modelId="{2A5EEE6D-FC5B-4043-93C1-3015E6E91EEA}" type="presParOf" srcId="{E1D0FDD9-466D-4EE7-84F9-5E2237E64A72}" destId="{4FBD7E34-6634-40A9-9434-041F4516A557}" srcOrd="1" destOrd="0" presId="urn:microsoft.com/office/officeart/2005/8/layout/lProcess2"/>
    <dgm:cxn modelId="{EAC7CDA4-652B-4954-B249-14E962E63FA2}" type="presParOf" srcId="{E1D0FDD9-466D-4EE7-84F9-5E2237E64A72}" destId="{46472834-9E71-4AAD-92C6-4EA08F2D651B}" srcOrd="2" destOrd="0" presId="urn:microsoft.com/office/officeart/2005/8/layout/lProcess2"/>
    <dgm:cxn modelId="{377A7553-8543-4C61-A207-0DF77548FF21}" type="presParOf" srcId="{46472834-9E71-4AAD-92C6-4EA08F2D651B}" destId="{40B27C0E-8D13-4822-9BA1-0AA03FA51CB5}" srcOrd="0" destOrd="0" presId="urn:microsoft.com/office/officeart/2005/8/layout/lProcess2"/>
    <dgm:cxn modelId="{A7A74B67-C63B-487D-8133-D59F124D4B50}" type="presParOf" srcId="{46472834-9E71-4AAD-92C6-4EA08F2D651B}" destId="{5F7F5D08-0CEA-4A2C-8A36-C6BCF3C6822B}" srcOrd="1" destOrd="0" presId="urn:microsoft.com/office/officeart/2005/8/layout/lProcess2"/>
    <dgm:cxn modelId="{8F9F75B1-4463-4418-843F-82406114849D}" type="presParOf" srcId="{46472834-9E71-4AAD-92C6-4EA08F2D651B}" destId="{67617E28-B12E-493C-BDF8-7F2B90989F94}" srcOrd="2" destOrd="0" presId="urn:microsoft.com/office/officeart/2005/8/layout/lProcess2"/>
    <dgm:cxn modelId="{ADE325F6-8ACB-4227-B34F-D18767FE6CB6}" type="presParOf" srcId="{67617E28-B12E-493C-BDF8-7F2B90989F94}" destId="{DF4A5270-B2B5-4303-86FD-4ED25F14345C}" srcOrd="0" destOrd="0" presId="urn:microsoft.com/office/officeart/2005/8/layout/lProcess2"/>
    <dgm:cxn modelId="{B2D1F943-4B84-4306-8F55-BF3E88D094DE}" type="presParOf" srcId="{DF4A5270-B2B5-4303-86FD-4ED25F14345C}" destId="{85B14808-6B38-4D99-AFE7-9DE4FB8A4653}" srcOrd="0" destOrd="0" presId="urn:microsoft.com/office/officeart/2005/8/layout/lProcess2"/>
    <dgm:cxn modelId="{D43AA5E7-B25B-4E81-9354-8C96A62F4B11}" type="presParOf" srcId="{E1D0FDD9-466D-4EE7-84F9-5E2237E64A72}" destId="{DCAE86B4-DB3E-4E8C-A889-DCE0610D2CF4}" srcOrd="3" destOrd="0" presId="urn:microsoft.com/office/officeart/2005/8/layout/lProcess2"/>
    <dgm:cxn modelId="{CFB2A86A-28BF-4B62-904C-B5E0F9059961}" type="presParOf" srcId="{E1D0FDD9-466D-4EE7-84F9-5E2237E64A72}" destId="{2DDEE7C3-6FAC-4A34-BB37-EFDF0A39D700}" srcOrd="4" destOrd="0" presId="urn:microsoft.com/office/officeart/2005/8/layout/lProcess2"/>
    <dgm:cxn modelId="{1E745819-1659-4924-91D2-35EFA41DCBDA}" type="presParOf" srcId="{2DDEE7C3-6FAC-4A34-BB37-EFDF0A39D700}" destId="{F38038C8-0EDC-4423-805D-1C8556277235}" srcOrd="0" destOrd="0" presId="urn:microsoft.com/office/officeart/2005/8/layout/lProcess2"/>
    <dgm:cxn modelId="{ED36E0C4-D5FB-4044-9A39-D1A3ECA12C02}" type="presParOf" srcId="{2DDEE7C3-6FAC-4A34-BB37-EFDF0A39D700}" destId="{EBCE09E5-3E1F-4081-8AA2-6291577FD3A3}" srcOrd="1" destOrd="0" presId="urn:microsoft.com/office/officeart/2005/8/layout/lProcess2"/>
    <dgm:cxn modelId="{40EBC44E-4D8A-4602-9322-E144BEB008B8}" type="presParOf" srcId="{2DDEE7C3-6FAC-4A34-BB37-EFDF0A39D700}" destId="{9A718F4F-CC0C-4BDF-80B6-14D776B21B2E}" srcOrd="2" destOrd="0" presId="urn:microsoft.com/office/officeart/2005/8/layout/lProcess2"/>
    <dgm:cxn modelId="{E50D4AF1-A8B3-4260-98F7-DF841AF936ED}" type="presParOf" srcId="{9A718F4F-CC0C-4BDF-80B6-14D776B21B2E}" destId="{627A9686-BFCE-42DC-8DBD-BBAE3176D90C}" srcOrd="0" destOrd="0" presId="urn:microsoft.com/office/officeart/2005/8/layout/lProcess2"/>
    <dgm:cxn modelId="{F30DCE0C-E869-4ED1-9F04-197871112BCC}" type="presParOf" srcId="{627A9686-BFCE-42DC-8DBD-BBAE3176D90C}" destId="{9FAA7A66-10FF-4F90-9A20-DA2A668EE9F7}" srcOrd="0" destOrd="0" presId="urn:microsoft.com/office/officeart/2005/8/layout/lProcess2"/>
    <dgm:cxn modelId="{F9493BC9-637F-4DA0-87D4-D16F74D45760}" type="presParOf" srcId="{627A9686-BFCE-42DC-8DBD-BBAE3176D90C}" destId="{143CE3ED-23C4-4C5C-A32B-76CF9C2665B5}" srcOrd="1" destOrd="0" presId="urn:microsoft.com/office/officeart/2005/8/layout/lProcess2"/>
    <dgm:cxn modelId="{F1713FD0-79D0-49FA-93A1-430CC157E4F6}" type="presParOf" srcId="{627A9686-BFCE-42DC-8DBD-BBAE3176D90C}" destId="{6E770A3A-67BF-4156-80A4-E31ACD2218A8}" srcOrd="2" destOrd="0" presId="urn:microsoft.com/office/officeart/2005/8/layout/lProcess2"/>
    <dgm:cxn modelId="{A2B30CC9-1864-4D54-B14A-9BB4E5A0C6A7}" type="presParOf" srcId="{E1D0FDD9-466D-4EE7-84F9-5E2237E64A72}" destId="{0AF5C7B2-FFCA-4841-AEB5-B5DF456537B9}" srcOrd="5" destOrd="0" presId="urn:microsoft.com/office/officeart/2005/8/layout/lProcess2"/>
    <dgm:cxn modelId="{C7103C20-14B2-4F74-AFD3-0742C73274DB}" type="presParOf" srcId="{E1D0FDD9-466D-4EE7-84F9-5E2237E64A72}" destId="{08B9C6D7-165C-4128-8F84-4290AD96AC92}" srcOrd="6" destOrd="0" presId="urn:microsoft.com/office/officeart/2005/8/layout/lProcess2"/>
    <dgm:cxn modelId="{23894570-7CBD-4A55-8C19-AB55F80F4EB2}" type="presParOf" srcId="{08B9C6D7-165C-4128-8F84-4290AD96AC92}" destId="{DEDC68C0-7B69-453A-8256-257253536827}" srcOrd="0" destOrd="0" presId="urn:microsoft.com/office/officeart/2005/8/layout/lProcess2"/>
    <dgm:cxn modelId="{6DBE2426-AD17-4FF7-9C1A-89246D6A4490}" type="presParOf" srcId="{08B9C6D7-165C-4128-8F84-4290AD96AC92}" destId="{ECB50C54-E2CE-499B-8A50-02C803DA6EBB}" srcOrd="1" destOrd="0" presId="urn:microsoft.com/office/officeart/2005/8/layout/lProcess2"/>
    <dgm:cxn modelId="{25342433-0E52-4033-A9FA-456F083FBF88}" type="presParOf" srcId="{08B9C6D7-165C-4128-8F84-4290AD96AC92}" destId="{F6D8C939-3148-4C67-8672-541F6A407A67}" srcOrd="2" destOrd="0" presId="urn:microsoft.com/office/officeart/2005/8/layout/lProcess2"/>
    <dgm:cxn modelId="{B0400E4B-D91C-4CC5-B42F-CE5117287FD1}" type="presParOf" srcId="{F6D8C939-3148-4C67-8672-541F6A407A67}" destId="{05BF264D-E36C-4248-B5C3-AD669E3E9B6D}" srcOrd="0" destOrd="0" presId="urn:microsoft.com/office/officeart/2005/8/layout/lProcess2"/>
    <dgm:cxn modelId="{BA4F8581-9B99-475B-AD04-82DF81BA0FEC}" type="presParOf" srcId="{05BF264D-E36C-4248-B5C3-AD669E3E9B6D}" destId="{5A616914-A590-4D9C-B90F-48F0D024FBFC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40ADC-0AD4-4CBE-A8B8-8523D69CC98E}">
      <dsp:nvSpPr>
        <dsp:cNvPr id="0" name=""/>
        <dsp:cNvSpPr/>
      </dsp:nvSpPr>
      <dsp:spPr>
        <a:xfrm>
          <a:off x="1222" y="0"/>
          <a:ext cx="3179766" cy="31242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latin typeface="Georgia" panose="02040502050405020303" pitchFamily="18" charset="0"/>
            </a:rPr>
            <a:t>Председатель Совета депутатов</a:t>
          </a:r>
          <a:endParaRPr lang="ru-RU" sz="2700" kern="1200" dirty="0">
            <a:latin typeface="Georgia" panose="02040502050405020303" pitchFamily="18" charset="0"/>
          </a:endParaRPr>
        </a:p>
      </dsp:txBody>
      <dsp:txXfrm>
        <a:off x="1222" y="0"/>
        <a:ext cx="3179766" cy="937260"/>
      </dsp:txXfrm>
    </dsp:sp>
    <dsp:sp modelId="{7D7E1CFD-045F-4E20-8C58-511AF3398882}">
      <dsp:nvSpPr>
        <dsp:cNvPr id="0" name=""/>
        <dsp:cNvSpPr/>
      </dsp:nvSpPr>
      <dsp:spPr>
        <a:xfrm>
          <a:off x="319199" y="937260"/>
          <a:ext cx="2543813" cy="20307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latin typeface="Georgia" panose="02040502050405020303" pitchFamily="18" charset="0"/>
            </a:rPr>
            <a:t>Совет депутатов</a:t>
          </a:r>
          <a:endParaRPr lang="ru-RU" sz="2700" kern="1200" dirty="0">
            <a:latin typeface="Georgia" panose="02040502050405020303" pitchFamily="18" charset="0"/>
          </a:endParaRPr>
        </a:p>
      </dsp:txBody>
      <dsp:txXfrm>
        <a:off x="378677" y="996738"/>
        <a:ext cx="2424857" cy="1911774"/>
      </dsp:txXfrm>
    </dsp:sp>
    <dsp:sp modelId="{211C2A3B-6D55-4EEE-9069-58E9B9BD2244}">
      <dsp:nvSpPr>
        <dsp:cNvPr id="0" name=""/>
        <dsp:cNvSpPr/>
      </dsp:nvSpPr>
      <dsp:spPr>
        <a:xfrm>
          <a:off x="3419472" y="0"/>
          <a:ext cx="3179766" cy="31242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3419472" y="0"/>
        <a:ext cx="3179766" cy="937260"/>
      </dsp:txXfrm>
    </dsp:sp>
    <dsp:sp modelId="{D090E086-66ED-4DBE-9600-DD793F8EFD6E}">
      <dsp:nvSpPr>
        <dsp:cNvPr id="0" name=""/>
        <dsp:cNvSpPr/>
      </dsp:nvSpPr>
      <dsp:spPr>
        <a:xfrm>
          <a:off x="3499577" y="314655"/>
          <a:ext cx="3019557" cy="2028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latin typeface="Georgia" panose="02040502050405020303" pitchFamily="18" charset="0"/>
            </a:rPr>
            <a:t>Глава муниципального округа </a:t>
          </a:r>
          <a:endParaRPr lang="ru-RU" sz="2700" kern="1200" dirty="0">
            <a:latin typeface="Georgia" panose="02040502050405020303" pitchFamily="18" charset="0"/>
          </a:endParaRPr>
        </a:p>
      </dsp:txBody>
      <dsp:txXfrm>
        <a:off x="3559001" y="374079"/>
        <a:ext cx="2900709" cy="1910022"/>
      </dsp:txXfrm>
    </dsp:sp>
    <dsp:sp modelId="{6BA93933-EC16-43BF-87FF-CA797CC85326}">
      <dsp:nvSpPr>
        <dsp:cNvPr id="0" name=""/>
        <dsp:cNvSpPr/>
      </dsp:nvSpPr>
      <dsp:spPr>
        <a:xfrm>
          <a:off x="6837722" y="0"/>
          <a:ext cx="3179766" cy="31242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latin typeface="Georgia" panose="02040502050405020303" pitchFamily="18" charset="0"/>
            </a:rPr>
            <a:t>Руководитель аппарата</a:t>
          </a:r>
          <a:endParaRPr lang="ru-RU" sz="2700" kern="1200" dirty="0">
            <a:latin typeface="Georgia" panose="02040502050405020303" pitchFamily="18" charset="0"/>
          </a:endParaRPr>
        </a:p>
      </dsp:txBody>
      <dsp:txXfrm>
        <a:off x="6837722" y="0"/>
        <a:ext cx="3179766" cy="937260"/>
      </dsp:txXfrm>
    </dsp:sp>
    <dsp:sp modelId="{0469E73C-2947-4411-8A25-F74746DF82CC}">
      <dsp:nvSpPr>
        <dsp:cNvPr id="0" name=""/>
        <dsp:cNvSpPr/>
      </dsp:nvSpPr>
      <dsp:spPr>
        <a:xfrm>
          <a:off x="7155698" y="937260"/>
          <a:ext cx="2543813" cy="20307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latin typeface="Georgia" panose="02040502050405020303" pitchFamily="18" charset="0"/>
            </a:rPr>
            <a:t>Аппарат Совета депутатов</a:t>
          </a:r>
          <a:endParaRPr lang="ru-RU" sz="2700" kern="1200" dirty="0">
            <a:latin typeface="Georgia" panose="02040502050405020303" pitchFamily="18" charset="0"/>
          </a:endParaRPr>
        </a:p>
      </dsp:txBody>
      <dsp:txXfrm>
        <a:off x="7215176" y="996738"/>
        <a:ext cx="2424857" cy="19117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B68C5-3BAA-4092-A91D-F7592E77AF94}">
      <dsp:nvSpPr>
        <dsp:cNvPr id="0" name=""/>
        <dsp:cNvSpPr/>
      </dsp:nvSpPr>
      <dsp:spPr>
        <a:xfrm>
          <a:off x="2530" y="0"/>
          <a:ext cx="2483202" cy="32619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rgbClr val="002060"/>
            </a:solidFill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Гвазава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Татьяна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Владимировна</a:t>
          </a:r>
        </a:p>
      </dsp:txBody>
      <dsp:txXfrm>
        <a:off x="2530" y="0"/>
        <a:ext cx="2483202" cy="978584"/>
      </dsp:txXfrm>
    </dsp:sp>
    <dsp:sp modelId="{D924E0EF-AA50-4B2F-A0D6-7B03706A44A2}">
      <dsp:nvSpPr>
        <dsp:cNvPr id="0" name=""/>
        <dsp:cNvSpPr/>
      </dsp:nvSpPr>
      <dsp:spPr>
        <a:xfrm>
          <a:off x="116300" y="391016"/>
          <a:ext cx="2275963" cy="11326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Бухгалтерская служба</a:t>
          </a:r>
          <a:endParaRPr lang="ru-RU" sz="1800" kern="1200" dirty="0"/>
        </a:p>
      </dsp:txBody>
      <dsp:txXfrm>
        <a:off x="149474" y="424190"/>
        <a:ext cx="2209615" cy="1066297"/>
      </dsp:txXfrm>
    </dsp:sp>
    <dsp:sp modelId="{40B27C0E-8D13-4822-9BA1-0AA03FA51CB5}">
      <dsp:nvSpPr>
        <dsp:cNvPr id="0" name=""/>
        <dsp:cNvSpPr/>
      </dsp:nvSpPr>
      <dsp:spPr>
        <a:xfrm>
          <a:off x="2765092" y="0"/>
          <a:ext cx="2483202" cy="32619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rgbClr val="002060"/>
            </a:solidFill>
          </a:endParaRP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Измайлова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Ксения    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Эдуардовна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2765092" y="0"/>
        <a:ext cx="2483202" cy="978584"/>
      </dsp:txXfrm>
    </dsp:sp>
    <dsp:sp modelId="{85B14808-6B38-4D99-AFE7-9DE4FB8A4653}">
      <dsp:nvSpPr>
        <dsp:cNvPr id="0" name=""/>
        <dsp:cNvSpPr/>
      </dsp:nvSpPr>
      <dsp:spPr>
        <a:xfrm>
          <a:off x="2868970" y="297703"/>
          <a:ext cx="2258621" cy="1333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Служба по организационной работе</a:t>
          </a:r>
          <a:endParaRPr lang="ru-RU" sz="1800" kern="1200" dirty="0"/>
        </a:p>
      </dsp:txBody>
      <dsp:txXfrm>
        <a:off x="2908020" y="336753"/>
        <a:ext cx="2180521" cy="1255165"/>
      </dsp:txXfrm>
    </dsp:sp>
    <dsp:sp modelId="{F38038C8-0EDC-4423-805D-1C8556277235}">
      <dsp:nvSpPr>
        <dsp:cNvPr id="0" name=""/>
        <dsp:cNvSpPr/>
      </dsp:nvSpPr>
      <dsp:spPr>
        <a:xfrm>
          <a:off x="5341415" y="0"/>
          <a:ext cx="2483202" cy="32619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rgbClr val="002060"/>
            </a:solidFill>
          </a:endParaRP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rgbClr val="002060"/>
            </a:solidFill>
          </a:endParaRP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Востриков 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Артем 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Александрович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5341415" y="0"/>
        <a:ext cx="2483202" cy="978584"/>
      </dsp:txXfrm>
    </dsp:sp>
    <dsp:sp modelId="{9FAA7A66-10FF-4F90-9A20-DA2A668EE9F7}">
      <dsp:nvSpPr>
        <dsp:cNvPr id="0" name=""/>
        <dsp:cNvSpPr/>
      </dsp:nvSpPr>
      <dsp:spPr>
        <a:xfrm>
          <a:off x="5589735" y="285707"/>
          <a:ext cx="1986561" cy="1307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Служба по работе с населением</a:t>
          </a:r>
          <a:endParaRPr lang="ru-RU" sz="1800" kern="1200" dirty="0"/>
        </a:p>
      </dsp:txBody>
      <dsp:txXfrm>
        <a:off x="5628034" y="324006"/>
        <a:ext cx="1909963" cy="1231015"/>
      </dsp:txXfrm>
    </dsp:sp>
    <dsp:sp modelId="{6E770A3A-67BF-4156-80A4-E31ACD2218A8}">
      <dsp:nvSpPr>
        <dsp:cNvPr id="0" name=""/>
        <dsp:cNvSpPr/>
      </dsp:nvSpPr>
      <dsp:spPr>
        <a:xfrm>
          <a:off x="8292094" y="2222865"/>
          <a:ext cx="1986561" cy="703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70485" rIns="9398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/>
        </a:p>
      </dsp:txBody>
      <dsp:txXfrm>
        <a:off x="8312713" y="2243484"/>
        <a:ext cx="1945323" cy="662756"/>
      </dsp:txXfrm>
    </dsp:sp>
    <dsp:sp modelId="{DEDC68C0-7B69-453A-8256-257253536827}">
      <dsp:nvSpPr>
        <dsp:cNvPr id="0" name=""/>
        <dsp:cNvSpPr/>
      </dsp:nvSpPr>
      <dsp:spPr>
        <a:xfrm>
          <a:off x="8013387" y="0"/>
          <a:ext cx="2483202" cy="32619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rgbClr val="00206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Болюх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Антонина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</a:rPr>
            <a:t>Сергеевна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8013387" y="0"/>
        <a:ext cx="2483202" cy="978584"/>
      </dsp:txXfrm>
    </dsp:sp>
    <dsp:sp modelId="{5A616914-A590-4D9C-B90F-48F0D024FBFC}">
      <dsp:nvSpPr>
        <dsp:cNvPr id="0" name=""/>
        <dsp:cNvSpPr/>
      </dsp:nvSpPr>
      <dsp:spPr>
        <a:xfrm>
          <a:off x="8296822" y="384835"/>
          <a:ext cx="1986561" cy="1097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Юридическая служба</a:t>
          </a:r>
          <a:endParaRPr lang="ru-RU" sz="1800" kern="1200" dirty="0"/>
        </a:p>
      </dsp:txBody>
      <dsp:txXfrm>
        <a:off x="8328961" y="416974"/>
        <a:ext cx="1922283" cy="1033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182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1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12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538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935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400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184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514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36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38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53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99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872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14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16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2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987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D7A4643-94F5-48F6-BD8C-AE138A986DA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6B3ECD0-00E7-4F2D-B63B-F568A0F111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42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6" r:id="rId1"/>
    <p:sldLayoutId id="2147484507" r:id="rId2"/>
    <p:sldLayoutId id="2147484508" r:id="rId3"/>
    <p:sldLayoutId id="2147484509" r:id="rId4"/>
    <p:sldLayoutId id="2147484510" r:id="rId5"/>
    <p:sldLayoutId id="2147484511" r:id="rId6"/>
    <p:sldLayoutId id="2147484512" r:id="rId7"/>
    <p:sldLayoutId id="2147484513" r:id="rId8"/>
    <p:sldLayoutId id="2147484514" r:id="rId9"/>
    <p:sldLayoutId id="2147484515" r:id="rId10"/>
    <p:sldLayoutId id="2147484516" r:id="rId11"/>
    <p:sldLayoutId id="2147484517" r:id="rId12"/>
    <p:sldLayoutId id="2147484518" r:id="rId13"/>
    <p:sldLayoutId id="2147484519" r:id="rId14"/>
    <p:sldLayoutId id="2147484520" r:id="rId15"/>
    <p:sldLayoutId id="2147484521" r:id="rId16"/>
    <p:sldLayoutId id="214748452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02542" y="1622854"/>
            <a:ext cx="8574622" cy="5462601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Отчет о результатах деятельности </a:t>
            </a:r>
            <a:br>
              <a:rPr lang="ru-RU" sz="40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главы муниципального округа Северное Медведково</a:t>
            </a:r>
            <a:r>
              <a:rPr lang="ru-R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</a:t>
            </a:r>
            <a:r>
              <a:rPr lang="ru-R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аппарата Совета </a:t>
            </a:r>
            <a:r>
              <a:rPr lang="ru-R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депутатов муниципального округа Северное </a:t>
            </a:r>
            <a:r>
              <a:rPr lang="ru-R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Медведково</a:t>
            </a:r>
            <a:br>
              <a:rPr lang="ru-R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в 2018 году</a:t>
            </a:r>
            <a:b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sz="40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74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2696" y="4790302"/>
            <a:ext cx="3860900" cy="1860619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Принято</a:t>
            </a:r>
            <a:br>
              <a:rPr lang="ru-R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116 решений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34885" y="832768"/>
            <a:ext cx="4282174" cy="2300737"/>
          </a:xfrm>
        </p:spPr>
        <p:txBody>
          <a:bodyPr>
            <a:normAutofit fontScale="92500" lnSpcReduction="20000"/>
          </a:bodyPr>
          <a:lstStyle/>
          <a:p>
            <a:r>
              <a:rPr lang="ru-RU" sz="4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Проведено </a:t>
            </a:r>
          </a:p>
          <a:p>
            <a:r>
              <a:rPr lang="ru-RU" sz="4600" dirty="0" smtClean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13 </a:t>
            </a:r>
            <a:r>
              <a:rPr lang="ru-RU" sz="46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заседаний </a:t>
            </a:r>
            <a:endParaRPr lang="en-US" sz="4600" dirty="0" smtClean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sz="29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85" y="2646727"/>
            <a:ext cx="6157811" cy="3834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01" y="456492"/>
            <a:ext cx="5840627" cy="438047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9447655" y="167054"/>
            <a:ext cx="2543813" cy="685800"/>
            <a:chOff x="319199" y="937260"/>
            <a:chExt cx="2543813" cy="203073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19199" y="937260"/>
              <a:ext cx="2543813" cy="20307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378677" y="996738"/>
              <a:ext cx="2424857" cy="19117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51435" rIns="68580" bIns="5143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Georgia" panose="02040502050405020303" pitchFamily="18" charset="0"/>
                </a:rPr>
                <a:t>Совет депутатов</a:t>
              </a:r>
              <a:endParaRPr lang="ru-RU" sz="2000" kern="1200" dirty="0"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553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295276"/>
            <a:ext cx="7064374" cy="18669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sz="22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447655" y="167054"/>
            <a:ext cx="2543813" cy="685800"/>
            <a:chOff x="319199" y="937260"/>
            <a:chExt cx="2543813" cy="203073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19199" y="937260"/>
              <a:ext cx="2543813" cy="20307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378677" y="996738"/>
              <a:ext cx="2424857" cy="19117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51435" rIns="68580" bIns="5143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Georgia" panose="02040502050405020303" pitchFamily="18" charset="0"/>
                </a:rPr>
                <a:t>Совет депутатов</a:t>
              </a:r>
              <a:endParaRPr lang="ru-RU" sz="2000" kern="1200" dirty="0">
                <a:latin typeface="Georgia" panose="02040502050405020303" pitchFamily="18" charset="0"/>
              </a:endParaRPr>
            </a:p>
          </p:txBody>
        </p: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691406"/>
              </p:ext>
            </p:extLst>
          </p:nvPr>
        </p:nvGraphicFramePr>
        <p:xfrm>
          <a:off x="1256794" y="942976"/>
          <a:ext cx="10734674" cy="56997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80999"/>
                <a:gridCol w="7600950"/>
                <a:gridCol w="2752725"/>
              </a:tblGrid>
              <a:tr h="370840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Постоянные комиссии Совета депутатов</a:t>
                      </a:r>
                      <a:endParaRPr lang="ru-RU" sz="200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Georgia" panose="02040502050405020303" pitchFamily="18" charset="0"/>
                        </a:rPr>
                        <a:t>Председатель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64219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000" dirty="0" smtClean="0">
                          <a:latin typeface="Georgia" panose="02040502050405020303" pitchFamily="18" charset="0"/>
                        </a:rPr>
                        <a:t>1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комиссия по организации работы Совета депутатов, соблюдению норм Регламента и развитию муниципального округа Северное Медведково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Стрижиченко Л.В.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000" dirty="0" smtClean="0">
                          <a:latin typeface="Georgia" panose="02040502050405020303" pitchFamily="18" charset="0"/>
                        </a:rPr>
                        <a:t>2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бюджетно-финансовая комиссия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Моложин С.С.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000" dirty="0" smtClean="0">
                          <a:latin typeface="Georgia" panose="02040502050405020303" pitchFamily="18" charset="0"/>
                        </a:rPr>
                        <a:t>3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комиссия по защите прав граждан, охране общественного порядка и согласованию установки ограждающих устройств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Чепусенко М.А.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000" dirty="0" smtClean="0">
                          <a:latin typeface="Georgia" panose="02040502050405020303" pitchFamily="18" charset="0"/>
                        </a:rPr>
                        <a:t>4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комиссия по ЖКХ, благоустройству, капитальному ремонту и строительству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Сапронов А.С.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/>
                      </a:r>
                      <a:br>
                        <a:rPr lang="ru-RU" sz="20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</a:b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000" dirty="0" smtClean="0">
                          <a:latin typeface="Georgia" panose="02040502050405020303" pitchFamily="18" charset="0"/>
                        </a:rPr>
                        <a:t>5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комиссия по информированию населения, организации выборных мероприятий и местного референдума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Володина Н.Г.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/>
                      </a:r>
                      <a:br>
                        <a:rPr lang="ru-RU" sz="20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</a:b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000" dirty="0" smtClean="0">
                          <a:latin typeface="Georgia" panose="02040502050405020303" pitchFamily="18" charset="0"/>
                        </a:rPr>
                        <a:t>6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комиссия по организации досуговой, социально-воспитательной и патриотической работе с населением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Соколова Е.И.</a:t>
                      </a:r>
                      <a:endParaRPr lang="ru-RU" sz="2000" b="1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000" dirty="0" smtClean="0">
                          <a:latin typeface="Georgia" panose="02040502050405020303" pitchFamily="18" charset="0"/>
                        </a:rPr>
                        <a:t>7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комиссия по потребительскому рынку и услугам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Судакова Е.В.</a:t>
                      </a:r>
                      <a:endParaRPr lang="ru-RU" sz="2000" b="1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000" dirty="0" smtClean="0">
                          <a:latin typeface="Georgia" panose="02040502050405020303" pitchFamily="18" charset="0"/>
                        </a:rPr>
                        <a:t>8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комиссия по взаимодействию с общественными организациями и объединениями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Кузнецова З.А.</a:t>
                      </a:r>
                      <a:endParaRPr lang="ru-RU" sz="2000" b="1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2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683446"/>
              </p:ext>
            </p:extLst>
          </p:nvPr>
        </p:nvGraphicFramePr>
        <p:xfrm>
          <a:off x="1573427" y="352485"/>
          <a:ext cx="10404389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8346"/>
                <a:gridCol w="6236043"/>
              </a:tblGrid>
              <a:tr h="42013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u="sng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Организация работы по переданным </a:t>
                      </a:r>
                    </a:p>
                    <a:p>
                      <a:pPr algn="ctr"/>
                      <a:r>
                        <a:rPr lang="ru-RU" sz="1800" b="1" u="sng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отдельным полномочиям города Москвы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48714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 сфере </a:t>
                      </a: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организации деятельности управы района и городских организаций</a:t>
                      </a:r>
                      <a:endParaRPr lang="ru-RU" sz="140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заслушивание отчета </a:t>
                      </a:r>
                      <a:r>
                        <a:rPr lang="ru-RU" sz="1400" u="none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главы управы района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и информации руководителей организаций: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ГБУ «Жилищник»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Центра госуслуг «Мои документы»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Центра социального обслуживания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Поликлиники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 №218, детской поликлиники №11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Дирекции природных территорий СВАО, САО и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 Сокольники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Центра Досуга и спорта «Паллада»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495757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 сфере</a:t>
                      </a: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благоустройства</a:t>
                      </a:r>
                    </a:p>
                    <a:p>
                      <a:pPr algn="just"/>
                      <a:endParaRPr lang="ru-RU" sz="140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согласование установки </a:t>
                      </a: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ограждающих устройств на придомовых территориях 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многоквартирных домов (9 решений)</a:t>
                      </a:r>
                    </a:p>
                  </a:txBody>
                  <a:tcPr/>
                </a:tc>
              </a:tr>
              <a:tr h="495757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 сфере </a:t>
                      </a: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размещения некапитальных объектов</a:t>
                      </a:r>
                      <a:endParaRPr lang="ru-RU" sz="140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согласование проектов изменения схемы размещения нестационарных торговых объектов (4 решения)</a:t>
                      </a:r>
                      <a:endParaRPr lang="ru-RU" sz="140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823563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Формирование и утверждение плана</a:t>
                      </a: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дополнительных мероприятий по социально-экономическому развитию района </a:t>
                      </a:r>
                      <a:endParaRPr lang="ru-RU" sz="140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принято 5 решений по утверждению плана и внесению изменений в него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823563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сфере </a:t>
                      </a: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работы с населением по месту жительства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согласование </a:t>
                      </a: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сводного районного календарного плана 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по досуговой, социально-воспитательной, физкультурно-оздоровительной и спортивной работе с населением по месту жительства (ежеквартально)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823563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 сфере организации и проведения </a:t>
                      </a: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капитального ремонта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общего имущества в многоквартирных домах в рамках реализации региональной программы </a:t>
                      </a:r>
                      <a:endParaRPr lang="ru-RU" sz="140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депутаты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закреплены за участием </a:t>
                      </a: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 работе комиссий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, осуществляющих открытие работ и приемку оказанных услуг по капитальному ремонту, проведение которого обеспечивает Фонд капитального ремонта многоквартирных домов города Москвы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9434003" y="87923"/>
            <a:ext cx="2543813" cy="685800"/>
            <a:chOff x="319199" y="937260"/>
            <a:chExt cx="2543813" cy="203073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19199" y="937260"/>
              <a:ext cx="2543813" cy="20307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78677" y="996738"/>
              <a:ext cx="2424857" cy="19117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51435" rIns="68580" bIns="5143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Georgia" panose="02040502050405020303" pitchFamily="18" charset="0"/>
                </a:rPr>
                <a:t>Совет депутатов</a:t>
              </a:r>
              <a:endParaRPr lang="ru-RU" sz="2000" kern="1200" dirty="0"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10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886" y="906161"/>
            <a:ext cx="5023580" cy="621132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2018 году на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территории муниципального округа Северное Медведково вступили в силу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19  нормативных правовых актов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,</a:t>
            </a:r>
            <a:b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подлежащих официальному опубликованию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034" y="252549"/>
            <a:ext cx="4728503" cy="6383382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9447655" y="167054"/>
            <a:ext cx="2543813" cy="685800"/>
            <a:chOff x="319199" y="937260"/>
            <a:chExt cx="2543813" cy="203073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19199" y="937260"/>
              <a:ext cx="2543813" cy="20307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378677" y="996738"/>
              <a:ext cx="2424857" cy="19117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51435" rIns="68580" bIns="5143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Georgia" panose="02040502050405020303" pitchFamily="18" charset="0"/>
                </a:rPr>
                <a:t>Совет депутатов</a:t>
              </a:r>
              <a:endParaRPr lang="ru-RU" sz="2000" kern="1200" dirty="0"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25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027" y="877462"/>
            <a:ext cx="5549901" cy="795931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Публичные слушания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67503" y="1914525"/>
            <a:ext cx="8930748" cy="4524375"/>
          </a:xfrm>
        </p:spPr>
        <p:txBody>
          <a:bodyPr>
            <a:norm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 </a:t>
            </a: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внесению изменений в Устав муниципального </a:t>
            </a: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округа</a:t>
            </a:r>
          </a:p>
          <a:p>
            <a:pPr algn="ctr"/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п</a:t>
            </a: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 исполнению </a:t>
            </a: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бюджета муниципального округа Северное Медведково </a:t>
            </a: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за </a:t>
            </a: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2017 г. </a:t>
            </a: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</a:p>
          <a:p>
            <a:pPr algn="ctr"/>
            <a:endParaRPr lang="ru-RU" sz="29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п</a:t>
            </a: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 проекту </a:t>
            </a: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бюджета на </a:t>
            </a: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2019 г., </a:t>
            </a:r>
          </a:p>
          <a:p>
            <a:pPr algn="ctr"/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плановые 2020 – 2021 гг.</a:t>
            </a:r>
            <a:endParaRPr lang="ru-RU" sz="29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443528" y="211748"/>
            <a:ext cx="2543813" cy="685800"/>
            <a:chOff x="319199" y="937260"/>
            <a:chExt cx="2543813" cy="203073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19199" y="937260"/>
              <a:ext cx="2543813" cy="20307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378677" y="996738"/>
              <a:ext cx="2424857" cy="19117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51435" rIns="68580" bIns="5143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Georgia" panose="02040502050405020303" pitchFamily="18" charset="0"/>
                </a:rPr>
                <a:t>Совет депутатов</a:t>
              </a:r>
              <a:endParaRPr lang="ru-RU" sz="2000" kern="1200" dirty="0"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55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5896" y="842003"/>
            <a:ext cx="10018713" cy="864972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Аппарат Совета депутатов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0521731"/>
              </p:ext>
            </p:extLst>
          </p:nvPr>
        </p:nvGraphicFramePr>
        <p:xfrm>
          <a:off x="988540" y="2666999"/>
          <a:ext cx="10873946" cy="2209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47333412"/>
              </p:ext>
            </p:extLst>
          </p:nvPr>
        </p:nvGraphicFramePr>
        <p:xfrm>
          <a:off x="1365896" y="2140925"/>
          <a:ext cx="10496590" cy="3261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1014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733" y="539578"/>
            <a:ext cx="10018711" cy="6318422"/>
          </a:xfrm>
        </p:spPr>
        <p:txBody>
          <a:bodyPr>
            <a:normAutofit/>
          </a:bodyPr>
          <a:lstStyle/>
          <a:p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1. Руководит аппаратом Совета депутатов </a:t>
            </a:r>
            <a:b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 принципах единоначалия</a:t>
            </a:r>
            <a:b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2. Организует работу по выполнению полномочий аппарата Совета депутатов в соответствии с Уставом муниципального округа</a:t>
            </a:r>
            <a:endParaRPr lang="ru-RU" sz="29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6733" y="222422"/>
            <a:ext cx="5180099" cy="972065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Georgia" panose="02040502050405020303" pitchFamily="18" charset="0"/>
              </a:rPr>
              <a:t>Руководитель аппарата Совета депутатов</a:t>
            </a:r>
            <a:endParaRPr lang="ru-RU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6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929" y="0"/>
            <a:ext cx="9314121" cy="935665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Комиссии аппарата Совета депутатов</a:t>
            </a:r>
            <a:endParaRPr lang="ru-RU" sz="30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0632" y="467832"/>
            <a:ext cx="10018713" cy="639016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Комиссия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по противодействию коррупции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в муниципальном округе Северное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Медведково: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4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заседания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Единая комиссия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по размещению заказа на поставку товаров, выполнение работ, оказание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услуг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: 4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процедуры государственных закупок</a:t>
            </a:r>
          </a:p>
          <a:p>
            <a:pPr algn="just"/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2 открытых конкурса на оказание услуг по организации и проведению местных праздничных мероприятий для жителей МО Северное Медведково</a:t>
            </a:r>
          </a:p>
          <a:p>
            <a:pPr algn="just"/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1 электронный аукцион на оказание автотранспортных услуг </a:t>
            </a:r>
            <a:endParaRPr lang="ru-RU" sz="18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1 </a:t>
            </a:r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запрос котировок на поставку планшетных компьютеров для нужд Совета </a:t>
            </a:r>
            <a:r>
              <a:rPr lang="ru-RU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депутатов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Аттестационная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комиссия: аттестация 2 муниципальных служащих, квалификационный экзамен по присвоению классного чина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Инвентаризационная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комиссия: годовая инвентаризация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имущества и финансовых обязательств</a:t>
            </a:r>
          </a:p>
        </p:txBody>
      </p:sp>
    </p:spTree>
    <p:extLst>
      <p:ext uri="{BB962C8B-B14F-4D97-AF65-F5344CB8AC3E}">
        <p14:creationId xmlns:p14="http://schemas.microsoft.com/office/powerpoint/2010/main" val="403825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3222" y="122193"/>
            <a:ext cx="9463878" cy="5886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Georgia" panose="02040502050405020303" pitchFamily="18" charset="0"/>
              </a:rPr>
              <a:t>Аппарат Совета депутатов</a:t>
            </a:r>
          </a:p>
          <a:p>
            <a:endParaRPr lang="ru-RU" dirty="0" smtClean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endParaRPr lang="ru-RU" dirty="0" smtClean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endParaRPr lang="ru-RU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Обеспечение </a:t>
            </a: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бухгалтерского </a:t>
            </a: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учета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Бухгалтерская </a:t>
            </a: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отчетность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Имущественные и хозяйственные </a:t>
            </a: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операции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Деятельность по учету и </a:t>
            </a: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расчетам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Финансово – экономическое </a:t>
            </a: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планирование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Кассовые операции и </a:t>
            </a: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отчетность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Принятие и исполнение бюджетных обязательств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9026813" y="517847"/>
            <a:ext cx="2527342" cy="1516405"/>
            <a:chOff x="214193" y="271953"/>
            <a:chExt cx="2527342" cy="151640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14193" y="271953"/>
              <a:ext cx="2527342" cy="151640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Прямоугольник 4"/>
            <p:cNvSpPr/>
            <p:nvPr/>
          </p:nvSpPr>
          <p:spPr>
            <a:xfrm>
              <a:off x="214193" y="271953"/>
              <a:ext cx="2527342" cy="1516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Бухгалтерская служба</a:t>
              </a:r>
              <a:endParaRPr lang="ru-RU" sz="2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929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6772" y="878763"/>
            <a:ext cx="77728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Georgia" panose="02040502050405020303" pitchFamily="18" charset="0"/>
              </a:rPr>
              <a:t>Аппарат Совета депутатов</a:t>
            </a:r>
          </a:p>
          <a:p>
            <a:endParaRPr lang="ru-RU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endParaRPr lang="ru-RU" dirty="0" smtClean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Исполнение бюджета в 2018 году</a:t>
            </a:r>
          </a:p>
          <a:p>
            <a:endParaRPr lang="ru-RU" sz="29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253215" y="250113"/>
            <a:ext cx="2527342" cy="1257300"/>
            <a:chOff x="214193" y="271953"/>
            <a:chExt cx="2527342" cy="151640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14193" y="271953"/>
              <a:ext cx="2527342" cy="151640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Прямоугольник 4"/>
            <p:cNvSpPr/>
            <p:nvPr/>
          </p:nvSpPr>
          <p:spPr>
            <a:xfrm>
              <a:off x="214193" y="271953"/>
              <a:ext cx="2527342" cy="1516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Бухгалтерская служба</a:t>
              </a:r>
              <a:endParaRPr lang="ru-RU" sz="2300" kern="1200" dirty="0"/>
            </a:p>
          </p:txBody>
        </p:sp>
      </p:grp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0257205"/>
              </p:ext>
            </p:extLst>
          </p:nvPr>
        </p:nvGraphicFramePr>
        <p:xfrm>
          <a:off x="2057400" y="2395168"/>
          <a:ext cx="9866032" cy="4348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276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Georgia" panose="02040502050405020303" pitchFamily="18" charset="0"/>
              </a:rPr>
              <a:t>Муниципальный округ </a:t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 smtClean="0">
                <a:latin typeface="Georgia" panose="02040502050405020303" pitchFamily="18" charset="0"/>
              </a:rPr>
              <a:t>Северное Медведково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276538"/>
              </p:ext>
            </p:extLst>
          </p:nvPr>
        </p:nvGraphicFramePr>
        <p:xfrm>
          <a:off x="1484313" y="2667000"/>
          <a:ext cx="1001871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078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3222" y="120561"/>
            <a:ext cx="988297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Georgia" panose="02040502050405020303" pitchFamily="18" charset="0"/>
              </a:rPr>
              <a:t>Аппарат Совета депутатов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Исполнение </a:t>
            </a: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бюджета 2018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Расходы бюджета</a:t>
            </a:r>
            <a:endParaRPr lang="ru-RU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396090" y="276225"/>
            <a:ext cx="2527342" cy="1190625"/>
            <a:chOff x="214193" y="271953"/>
            <a:chExt cx="2527342" cy="151640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14193" y="271953"/>
              <a:ext cx="2527342" cy="151640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Прямоугольник 4"/>
            <p:cNvSpPr/>
            <p:nvPr/>
          </p:nvSpPr>
          <p:spPr>
            <a:xfrm>
              <a:off x="214193" y="271953"/>
              <a:ext cx="2527342" cy="1516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Бухгалтерская служба</a:t>
              </a:r>
              <a:endParaRPr lang="ru-RU" sz="2300" kern="1200" dirty="0"/>
            </a:p>
          </p:txBody>
        </p:sp>
      </p:grp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8087291"/>
              </p:ext>
            </p:extLst>
          </p:nvPr>
        </p:nvGraphicFramePr>
        <p:xfrm>
          <a:off x="1304925" y="1782555"/>
          <a:ext cx="10618507" cy="4951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528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4247" y="379368"/>
            <a:ext cx="777286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Georgia" panose="02040502050405020303" pitchFamily="18" charset="0"/>
              </a:rPr>
              <a:t>Аппарат Совета депутатов</a:t>
            </a:r>
          </a:p>
          <a:p>
            <a:endParaRPr lang="ru-RU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endParaRPr lang="ru-RU" dirty="0" smtClean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algn="ctr"/>
            <a:endParaRPr lang="ru-RU" dirty="0" smtClean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Планирование бюджета на 2019 год</a:t>
            </a:r>
            <a:endParaRPr lang="ru-RU" sz="29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396090" y="347941"/>
            <a:ext cx="2527342" cy="1099859"/>
            <a:chOff x="214193" y="271953"/>
            <a:chExt cx="2527342" cy="151640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14193" y="271953"/>
              <a:ext cx="2527342" cy="151640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Прямоугольник 4"/>
            <p:cNvSpPr/>
            <p:nvPr/>
          </p:nvSpPr>
          <p:spPr>
            <a:xfrm>
              <a:off x="214193" y="271953"/>
              <a:ext cx="2527342" cy="1516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Бухгалтерская служба</a:t>
              </a:r>
              <a:endParaRPr lang="ru-RU" sz="2300" kern="1200" dirty="0"/>
            </a:p>
          </p:txBody>
        </p:sp>
      </p:grp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9559180"/>
              </p:ext>
            </p:extLst>
          </p:nvPr>
        </p:nvGraphicFramePr>
        <p:xfrm>
          <a:off x="1790699" y="2057400"/>
          <a:ext cx="9944101" cy="468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7236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3222" y="122193"/>
            <a:ext cx="3012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Georgia" panose="02040502050405020303" pitchFamily="18" charset="0"/>
              </a:rPr>
              <a:t>Аппарат Совета депутатов</a:t>
            </a:r>
            <a:endParaRPr lang="ru-RU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461994" y="232397"/>
            <a:ext cx="2527342" cy="1291603"/>
            <a:chOff x="2827794" y="256107"/>
            <a:chExt cx="2527342" cy="151640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827794" y="256107"/>
              <a:ext cx="2527342" cy="151640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Прямоугольник 4"/>
            <p:cNvSpPr/>
            <p:nvPr/>
          </p:nvSpPr>
          <p:spPr>
            <a:xfrm>
              <a:off x="2827794" y="256107"/>
              <a:ext cx="2527342" cy="1516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Служба по организационной работе</a:t>
              </a:r>
              <a:endParaRPr lang="ru-RU" sz="2300" kern="1200" dirty="0"/>
            </a:p>
          </p:txBody>
        </p:sp>
      </p:grp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60386" y="545709"/>
            <a:ext cx="10018713" cy="106300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Организация </a:t>
            </a:r>
            <a:r>
              <a:rPr lang="ru-RU" sz="2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делопроизводства</a:t>
            </a:r>
            <a:r>
              <a:rPr lang="ru-RU" sz="2400" dirty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Работа с письмами и обращениями граждан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1413672" y="1241895"/>
            <a:ext cx="7845223" cy="1250179"/>
          </a:xfrm>
        </p:spPr>
        <p:txBody>
          <a:bodyPr/>
          <a:lstStyle/>
          <a:p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33 </a:t>
            </a:r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правовых акта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 основной деятельности</a:t>
            </a:r>
          </a:p>
          <a:p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719 </a:t>
            </a:r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служебных документов</a:t>
            </a: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956832" y="3944379"/>
            <a:ext cx="3751826" cy="1732045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Georgia" panose="02040502050405020303" pitchFamily="18" charset="0"/>
              </a:rPr>
              <a:t>С 2018 года прием обращений граждан осуществляется через систему </a:t>
            </a:r>
            <a:r>
              <a:rPr lang="ru-RU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«ГОС.САЙТ»</a:t>
            </a:r>
            <a:r>
              <a:rPr lang="ru-RU" sz="2000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(электронная приемная)</a:t>
            </a:r>
            <a:endParaRPr lang="ru-RU" sz="20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1286127" y="2559096"/>
            <a:ext cx="9631263" cy="1665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проведена </a:t>
            </a:r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смена адреса электронной почты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на адрес с расширением официального сайта </a:t>
            </a:r>
            <a:r>
              <a:rPr lang="en-US" sz="2000" u="sng" dirty="0">
                <a:solidFill>
                  <a:srgbClr val="0070C0"/>
                </a:solidFill>
                <a:latin typeface="Georgia" panose="02040502050405020303" pitchFamily="18" charset="0"/>
              </a:rPr>
              <a:t>@</a:t>
            </a:r>
            <a:r>
              <a:rPr lang="en-US" sz="2000" i="1" u="sng" dirty="0" err="1" smtClean="0">
                <a:solidFill>
                  <a:srgbClr val="0070C0"/>
                </a:solidFill>
                <a:latin typeface="Georgia" panose="02040502050405020303" pitchFamily="18" charset="0"/>
              </a:rPr>
              <a:t>smedvedkovo</a:t>
            </a:r>
            <a:r>
              <a:rPr lang="ru-RU" sz="2000" i="1" u="sng" dirty="0">
                <a:solidFill>
                  <a:srgbClr val="0070C0"/>
                </a:solidFill>
                <a:latin typeface="Georgia" panose="02040502050405020303" pitchFamily="18" charset="0"/>
              </a:rPr>
              <a:t>.</a:t>
            </a:r>
            <a:r>
              <a:rPr lang="en-US" sz="2000" i="1" u="sng" dirty="0" err="1">
                <a:solidFill>
                  <a:srgbClr val="0070C0"/>
                </a:solidFill>
                <a:latin typeface="Georgia" panose="02040502050405020303" pitchFamily="18" charset="0"/>
              </a:rPr>
              <a:t>ru</a:t>
            </a:r>
            <a:endParaRPr lang="ru-RU" sz="2000" u="sng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t="9904" r="859" b="4712"/>
          <a:stretch/>
        </p:blipFill>
        <p:spPr>
          <a:xfrm>
            <a:off x="4512237" y="3250109"/>
            <a:ext cx="7223366" cy="3369766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7053263" y="5815013"/>
            <a:ext cx="338138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805863" y="5815013"/>
            <a:ext cx="338138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579099" y="5815012"/>
            <a:ext cx="338138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767513" y="5938838"/>
            <a:ext cx="338138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720138" y="5932170"/>
            <a:ext cx="338138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303869" y="5930264"/>
            <a:ext cx="338138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91387" y="5702566"/>
            <a:ext cx="452437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009557" y="5702566"/>
            <a:ext cx="452437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796587" y="5702566"/>
            <a:ext cx="452437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58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3222" y="122193"/>
            <a:ext cx="3012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Georgia" panose="02040502050405020303" pitchFamily="18" charset="0"/>
              </a:rPr>
              <a:t>Аппарат Совета депутатов</a:t>
            </a:r>
            <a:endParaRPr lang="ru-RU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461994" y="232397"/>
            <a:ext cx="2527342" cy="1516405"/>
            <a:chOff x="2827794" y="256107"/>
            <a:chExt cx="2527342" cy="151640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827794" y="256107"/>
              <a:ext cx="2527342" cy="151640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Прямоугольник 4"/>
            <p:cNvSpPr/>
            <p:nvPr/>
          </p:nvSpPr>
          <p:spPr>
            <a:xfrm>
              <a:off x="2827794" y="256107"/>
              <a:ext cx="2527342" cy="1516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Служба по организационной работе</a:t>
              </a:r>
              <a:endParaRPr lang="ru-RU" sz="2300" kern="1200" dirty="0"/>
            </a:p>
          </p:txBody>
        </p:sp>
      </p:grp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23222" y="306859"/>
            <a:ext cx="7756404" cy="1063846"/>
          </a:xfrm>
        </p:spPr>
        <p:txBody>
          <a:bodyPr>
            <a:normAutofit/>
          </a:bodyPr>
          <a:lstStyle/>
          <a:p>
            <a:r>
              <a:rPr lang="ru-RU" sz="2900" b="1" dirty="0">
                <a:solidFill>
                  <a:srgbClr val="0070C0"/>
                </a:solidFill>
                <a:latin typeface="Georgia" panose="02040502050405020303" pitchFamily="18" charset="0"/>
              </a:rPr>
              <a:t>Кадровая работа</a:t>
            </a:r>
            <a:endParaRPr lang="ru-RU" sz="29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484310" y="1143000"/>
            <a:ext cx="10018713" cy="5715000"/>
          </a:xfrm>
        </p:spPr>
        <p:txBody>
          <a:bodyPr>
            <a:normAutofit fontScale="92500" lnSpcReduction="10000"/>
          </a:bodyPr>
          <a:lstStyle/>
          <a:p>
            <a:endParaRPr lang="ru-RU" b="1" dirty="0" smtClean="0"/>
          </a:p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70 распоряжений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записи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в трудовые книжки, личные дела и личные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карточки, заключение доп. соглашений к трудовым договорам </a:t>
            </a:r>
          </a:p>
          <a:p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в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едение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реестра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муниципальных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служащих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сведения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о доходах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, об имуществе и обязательствах имущественного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характера муниципальных служащих и главы МО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с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ведения об общедоступной информации, размещенной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муниципальными служащими в информационно-телекоммуникационной сети «Интернет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»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овышение квалификации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сотрудников: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МГУУ Правительства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Москвы,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ВНИИ Труда Минтруда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России, РЭУ им. Плеханова </a:t>
            </a:r>
          </a:p>
          <a:p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подготовка аналитической информации и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отчетность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 по личному составу</a:t>
            </a:r>
          </a:p>
          <a:p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8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galerey-room.ru/images/213544_14114073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617" y="3657627"/>
            <a:ext cx="8336698" cy="34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23222" y="122193"/>
            <a:ext cx="3012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Georgia" panose="02040502050405020303" pitchFamily="18" charset="0"/>
              </a:rPr>
              <a:t>Аппарат Совета депутатов</a:t>
            </a:r>
            <a:endParaRPr lang="ru-RU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461994" y="232397"/>
            <a:ext cx="2527342" cy="1270193"/>
            <a:chOff x="2827794" y="256107"/>
            <a:chExt cx="2527342" cy="151640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827794" y="256107"/>
              <a:ext cx="2527342" cy="151640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Прямоугольник 4"/>
            <p:cNvSpPr/>
            <p:nvPr/>
          </p:nvSpPr>
          <p:spPr>
            <a:xfrm>
              <a:off x="2827794" y="256107"/>
              <a:ext cx="2527342" cy="1516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Служба по организационной работе</a:t>
              </a:r>
              <a:endParaRPr lang="ru-RU" sz="2300" kern="1200" dirty="0"/>
            </a:p>
          </p:txBody>
        </p:sp>
      </p:grp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81436" y="110106"/>
            <a:ext cx="7756404" cy="1063846"/>
          </a:xfrm>
        </p:spPr>
        <p:txBody>
          <a:bodyPr>
            <a:normAutofit/>
          </a:bodyPr>
          <a:lstStyle/>
          <a:p>
            <a:r>
              <a:rPr lang="ru-RU" sz="29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Охрана труда</a:t>
            </a:r>
            <a:endParaRPr lang="ru-RU" sz="29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623222" y="1669671"/>
            <a:ext cx="10018713" cy="5355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Актуализирован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пакет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документации:</a:t>
            </a:r>
          </a:p>
          <a:p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Положение о системе управления охраной труда (СУОТ)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Аппарата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Программы инструктажей, обучения и проверки знаний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Инструкции по действиям работников.</a:t>
            </a:r>
          </a:p>
          <a:p>
            <a:pPr marL="0" indent="0" algn="ctr">
              <a:buNone/>
            </a:pPr>
            <a:endParaRPr lang="ru-RU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2019 год запланирован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практический курс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обучения навыкам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оказания первой помощи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Свободно 7 мест, </a:t>
            </a:r>
          </a:p>
          <a:p>
            <a:pPr marL="0" indent="0" algn="ctr">
              <a:buNone/>
            </a:pP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приглашаем депутатов и жителей!</a:t>
            </a:r>
            <a:endParaRPr lang="ru-RU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ru-RU" dirty="0" smtClean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 descr="ÐÐ»Ð°Ð²Ð½Ð°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921" y="4589585"/>
            <a:ext cx="2268415" cy="226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23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9938" y="134198"/>
            <a:ext cx="779758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Georgia" panose="02040502050405020303" pitchFamily="18" charset="0"/>
              </a:rPr>
              <a:t>Аппарат Совета депутатов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Информирование жителей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 </a:t>
            </a: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деятельности органов местного самоуправления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9420805" y="122193"/>
            <a:ext cx="2527342" cy="1088769"/>
            <a:chOff x="5579894" y="222958"/>
            <a:chExt cx="2527342" cy="151640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5579894" y="222958"/>
              <a:ext cx="2527342" cy="151640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Прямоугольник 4"/>
            <p:cNvSpPr/>
            <p:nvPr/>
          </p:nvSpPr>
          <p:spPr>
            <a:xfrm>
              <a:off x="5579894" y="222958"/>
              <a:ext cx="2527342" cy="1516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Служба по работе с населением</a:t>
              </a:r>
              <a:endParaRPr lang="ru-RU" sz="2300" kern="1200" dirty="0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7" r="29133" b="5038"/>
          <a:stretch/>
        </p:blipFill>
        <p:spPr>
          <a:xfrm>
            <a:off x="986020" y="1796191"/>
            <a:ext cx="4081234" cy="27597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t="9638" r="17651" b="8477"/>
          <a:stretch/>
        </p:blipFill>
        <p:spPr>
          <a:xfrm>
            <a:off x="7710331" y="1752490"/>
            <a:ext cx="4105877" cy="25319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5" t="9593" r="15553" b="5619"/>
          <a:stretch/>
        </p:blipFill>
        <p:spPr>
          <a:xfrm>
            <a:off x="1988166" y="3705224"/>
            <a:ext cx="3716012" cy="30472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9644" t="15575" r="10988" b="4848"/>
          <a:stretch/>
        </p:blipFill>
        <p:spPr>
          <a:xfrm>
            <a:off x="4065108" y="2487008"/>
            <a:ext cx="6619368" cy="359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9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7452" y="65902"/>
            <a:ext cx="8930747" cy="1747915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0070C0"/>
                </a:solidFill>
                <a:latin typeface="Georgia" panose="02040502050405020303" pitchFamily="18" charset="0"/>
              </a:rPr>
              <a:t>Аппарат Совета </a:t>
            </a:r>
            <a:r>
              <a:rPr lang="ru-RU" sz="18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депутатов</a:t>
            </a:r>
            <a:br>
              <a:rPr lang="ru-RU" sz="1800" dirty="0" smtClean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Местные и городские </a:t>
            </a:r>
            <a:b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праздничные мероприятия</a:t>
            </a:r>
            <a:endParaRPr lang="ru-RU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68280" y="5263412"/>
            <a:ext cx="3932453" cy="1499851"/>
          </a:xfrm>
        </p:spPr>
        <p:txBody>
          <a:bodyPr>
            <a:noAutofit/>
          </a:bodyPr>
          <a:lstStyle/>
          <a:p>
            <a:r>
              <a:rPr lang="ru-RU" sz="29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24 мероприятия</a:t>
            </a:r>
          </a:p>
          <a:p>
            <a:r>
              <a:rPr lang="ru-RU" sz="29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Более 2000 жителей</a:t>
            </a:r>
            <a:endParaRPr lang="ru-RU" sz="29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420805" y="168875"/>
            <a:ext cx="2527342" cy="1120347"/>
            <a:chOff x="5579894" y="222958"/>
            <a:chExt cx="2527342" cy="151640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579894" y="222958"/>
              <a:ext cx="2527342" cy="151640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5579894" y="222958"/>
              <a:ext cx="2527342" cy="1516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Служба по работе с населением</a:t>
              </a:r>
              <a:endParaRPr lang="ru-RU" sz="2300" kern="1200" dirty="0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75" y="1935891"/>
            <a:ext cx="5085112" cy="38138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887" y="1865870"/>
            <a:ext cx="5096313" cy="33975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87" y="3751911"/>
            <a:ext cx="4534503" cy="30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7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7452" y="65902"/>
            <a:ext cx="8930747" cy="1747915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0070C0"/>
                </a:solidFill>
                <a:latin typeface="Georgia" panose="02040502050405020303" pitchFamily="18" charset="0"/>
              </a:rPr>
              <a:t>Аппарат Совета </a:t>
            </a:r>
            <a:r>
              <a:rPr lang="ru-RU" sz="18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депутатов</a:t>
            </a:r>
            <a:br>
              <a:rPr lang="ru-RU" sz="1800" dirty="0" smtClean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Местные и городские </a:t>
            </a:r>
            <a:b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праздничные мероприятия</a:t>
            </a:r>
            <a:endParaRPr lang="ru-RU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68280" y="5263412"/>
            <a:ext cx="3932453" cy="1499851"/>
          </a:xfrm>
        </p:spPr>
        <p:txBody>
          <a:bodyPr>
            <a:noAutofit/>
          </a:bodyPr>
          <a:lstStyle/>
          <a:p>
            <a:r>
              <a:rPr lang="ru-RU" sz="29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24 мероприятия</a:t>
            </a:r>
          </a:p>
          <a:p>
            <a:r>
              <a:rPr lang="ru-RU" sz="29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Более 2000 жителей</a:t>
            </a:r>
            <a:endParaRPr lang="ru-RU" sz="29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420805" y="168875"/>
            <a:ext cx="2527342" cy="1120347"/>
            <a:chOff x="5579894" y="222958"/>
            <a:chExt cx="2527342" cy="151640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579894" y="222958"/>
              <a:ext cx="2527342" cy="151640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5579894" y="222958"/>
              <a:ext cx="2527342" cy="1516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Служба по работе с населением</a:t>
              </a:r>
              <a:endParaRPr lang="ru-RU" sz="2300" kern="1200" dirty="0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91" y="1848363"/>
            <a:ext cx="4563763" cy="34228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68" y="1848363"/>
            <a:ext cx="4278184" cy="32086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553" y="3177744"/>
            <a:ext cx="5118786" cy="34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0403" y="168875"/>
            <a:ext cx="8930747" cy="1484303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0070C0"/>
                </a:solidFill>
                <a:latin typeface="Georgia" panose="02040502050405020303" pitchFamily="18" charset="0"/>
              </a:rPr>
              <a:t>Аппарат Совета </a:t>
            </a:r>
            <a:r>
              <a:rPr lang="ru-RU" sz="18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депутатов</a:t>
            </a:r>
            <a:br>
              <a:rPr lang="ru-RU" sz="1800" dirty="0" smtClean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Местные и городские </a:t>
            </a:r>
            <a:b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праздничные мероприятия</a:t>
            </a:r>
            <a:endParaRPr lang="ru-RU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39794" y="5432856"/>
            <a:ext cx="10882184" cy="1425145"/>
          </a:xfrm>
        </p:spPr>
        <p:txBody>
          <a:bodyPr>
            <a:noAutofit/>
          </a:bodyPr>
          <a:lstStyle/>
          <a:p>
            <a:pPr algn="ctr"/>
            <a:r>
              <a:rPr lang="ru-RU" sz="29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новогодняя </a:t>
            </a:r>
            <a:r>
              <a:rPr lang="ru-RU" sz="2900" dirty="0">
                <a:solidFill>
                  <a:srgbClr val="0070C0"/>
                </a:solidFill>
                <a:latin typeface="Georgia" panose="02040502050405020303" pitchFamily="18" charset="0"/>
              </a:rPr>
              <a:t>программа </a:t>
            </a:r>
            <a:r>
              <a:rPr lang="ru-RU" sz="29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«</a:t>
            </a:r>
            <a:r>
              <a:rPr lang="ru-RU" sz="2900" dirty="0">
                <a:solidFill>
                  <a:srgbClr val="0070C0"/>
                </a:solidFill>
                <a:latin typeface="Georgia" panose="02040502050405020303" pitchFamily="18" charset="0"/>
              </a:rPr>
              <a:t>Волшебные мгновения Нового года</a:t>
            </a:r>
            <a:r>
              <a:rPr lang="ru-RU" sz="29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» 4 </a:t>
            </a:r>
            <a:r>
              <a:rPr lang="ru-RU" sz="2900" dirty="0">
                <a:solidFill>
                  <a:srgbClr val="0070C0"/>
                </a:solidFill>
                <a:latin typeface="Georgia" panose="02040502050405020303" pitchFamily="18" charset="0"/>
              </a:rPr>
              <a:t>театрализованных </a:t>
            </a:r>
            <a:r>
              <a:rPr lang="ru-RU" sz="29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представления и мероприятие </a:t>
            </a:r>
            <a:r>
              <a:rPr lang="ru-RU" sz="2900" dirty="0">
                <a:solidFill>
                  <a:srgbClr val="0070C0"/>
                </a:solidFill>
                <a:latin typeface="Georgia" panose="02040502050405020303" pitchFamily="18" charset="0"/>
              </a:rPr>
              <a:t>для </a:t>
            </a:r>
            <a:r>
              <a:rPr lang="ru-RU" sz="29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детей-инвалидов</a:t>
            </a:r>
            <a:endParaRPr lang="ru-RU" sz="29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420805" y="168875"/>
            <a:ext cx="2527342" cy="1120347"/>
            <a:chOff x="5579894" y="222958"/>
            <a:chExt cx="2527342" cy="151640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579894" y="222958"/>
              <a:ext cx="2527342" cy="151640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5579894" y="222958"/>
              <a:ext cx="2527342" cy="1516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Служба по работе с населением</a:t>
              </a:r>
              <a:endParaRPr lang="ru-RU" sz="2300" kern="1200" dirty="0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9" r="9483"/>
          <a:stretch/>
        </p:blipFill>
        <p:spPr>
          <a:xfrm>
            <a:off x="1675563" y="2069635"/>
            <a:ext cx="5005323" cy="32721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145" y="1691382"/>
            <a:ext cx="4825319" cy="321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56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7452" y="65902"/>
            <a:ext cx="8930747" cy="1747915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0070C0"/>
                </a:solidFill>
                <a:latin typeface="Georgia" panose="02040502050405020303" pitchFamily="18" charset="0"/>
              </a:rPr>
              <a:t>Аппарат Совета </a:t>
            </a:r>
            <a:r>
              <a:rPr lang="ru-RU" sz="18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депутатов</a:t>
            </a:r>
            <a:br>
              <a:rPr lang="ru-RU" sz="1800" dirty="0" smtClean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Местные и городские </a:t>
            </a:r>
            <a:b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праздничные мероприятия</a:t>
            </a:r>
            <a:endParaRPr lang="ru-RU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22849" y="4629099"/>
            <a:ext cx="5725298" cy="255429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Georgia" panose="02040502050405020303" pitchFamily="18" charset="0"/>
              </a:rPr>
              <a:t>3</a:t>
            </a:r>
            <a:r>
              <a:rPr lang="ru-RU" sz="3200" dirty="0"/>
              <a:t> </a:t>
            </a:r>
            <a:r>
              <a:rPr lang="ru-RU" sz="2400" dirty="0">
                <a:solidFill>
                  <a:srgbClr val="0070C0"/>
                </a:solidFill>
                <a:latin typeface="Georgia" panose="02040502050405020303" pitchFamily="18" charset="0"/>
              </a:rPr>
              <a:t>городских праздника: </a:t>
            </a:r>
            <a:endParaRPr lang="ru-RU" sz="2400" dirty="0" smtClean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«</a:t>
            </a:r>
            <a:r>
              <a:rPr lang="ru-RU" sz="2400" dirty="0">
                <a:solidFill>
                  <a:srgbClr val="0070C0"/>
                </a:solidFill>
                <a:latin typeface="Georgia" panose="02040502050405020303" pitchFamily="18" charset="0"/>
              </a:rPr>
              <a:t>Широкая Масленица в Медведково</a:t>
            </a:r>
            <a:r>
              <a:rPr lang="ru-RU" sz="24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»,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Georgia" panose="02040502050405020303" pitchFamily="18" charset="0"/>
              </a:rPr>
              <a:t>«Сияй в </a:t>
            </a:r>
            <a:r>
              <a:rPr lang="ru-RU" sz="24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веках, </a:t>
            </a:r>
            <a:r>
              <a:rPr lang="ru-RU" sz="2400" dirty="0">
                <a:solidFill>
                  <a:srgbClr val="0070C0"/>
                </a:solidFill>
                <a:latin typeface="Georgia" panose="02040502050405020303" pitchFamily="18" charset="0"/>
              </a:rPr>
              <a:t>Великая </a:t>
            </a:r>
            <a:r>
              <a:rPr lang="ru-RU" sz="24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Победа!», 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«</a:t>
            </a:r>
            <a:r>
              <a:rPr lang="ru-RU" sz="2400" dirty="0">
                <a:solidFill>
                  <a:srgbClr val="0070C0"/>
                </a:solidFill>
                <a:latin typeface="Georgia" panose="02040502050405020303" pitchFamily="18" charset="0"/>
              </a:rPr>
              <a:t>С днем рождения столица!»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9420805" y="168875"/>
            <a:ext cx="2527342" cy="1120347"/>
            <a:chOff x="5579894" y="222958"/>
            <a:chExt cx="2527342" cy="151640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579894" y="222958"/>
              <a:ext cx="2527342" cy="151640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5579894" y="222958"/>
              <a:ext cx="2527342" cy="1516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Служба по работе с населением</a:t>
              </a:r>
              <a:endParaRPr lang="ru-RU" sz="2300" kern="1200" dirty="0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94" y="2726723"/>
            <a:ext cx="2968711" cy="3958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508" y="1446832"/>
            <a:ext cx="4243022" cy="31822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06" y="1971427"/>
            <a:ext cx="5635568" cy="325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0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7762" y="1245502"/>
            <a:ext cx="10018711" cy="586534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484312" y="832768"/>
            <a:ext cx="10018713" cy="5638370"/>
          </a:xfrm>
        </p:spPr>
        <p:txBody>
          <a:bodyPr>
            <a:normAutofit/>
          </a:bodyPr>
          <a:lstStyle/>
          <a:p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Полномочия главы муниципального округа :</a:t>
            </a:r>
            <a:b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1) представляет муниципальный округ в отношениях с органами местного самоуправления других муниципальных образований, органами государственной власти, гражданами и организациями;</a:t>
            </a:r>
            <a:b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2) обеспечивает осуществление органами местного самоуправления полномочий по решению вопросов местного значения и осуществлению переданных полномочий;</a:t>
            </a:r>
            <a:endParaRPr lang="ru-RU" sz="29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9447655" y="167054"/>
            <a:ext cx="2543813" cy="888023"/>
            <a:chOff x="319199" y="937260"/>
            <a:chExt cx="2543813" cy="203073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19199" y="937260"/>
              <a:ext cx="2543813" cy="20307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78677" y="996737"/>
              <a:ext cx="2424857" cy="1911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51435" rIns="68580" bIns="5143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Georgia" panose="02040502050405020303" pitchFamily="18" charset="0"/>
                </a:rPr>
                <a:t>Глава муниципального округа</a:t>
              </a:r>
              <a:endParaRPr lang="ru-RU" sz="2000" kern="1200" dirty="0"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466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7183" y="122193"/>
            <a:ext cx="3012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Georgia" panose="02040502050405020303" pitchFamily="18" charset="0"/>
              </a:rPr>
              <a:t>Аппарат Совета депутатов</a:t>
            </a:r>
            <a:endParaRPr lang="ru-RU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461993" y="192532"/>
            <a:ext cx="2527342" cy="897714"/>
            <a:chOff x="8264235" y="222428"/>
            <a:chExt cx="2527342" cy="151640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8264235" y="222428"/>
              <a:ext cx="2527342" cy="151640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Прямоугольник 4"/>
            <p:cNvSpPr/>
            <p:nvPr/>
          </p:nvSpPr>
          <p:spPr>
            <a:xfrm>
              <a:off x="8264235" y="222428"/>
              <a:ext cx="2527342" cy="1516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Юридическая служба</a:t>
              </a:r>
              <a:endParaRPr lang="ru-RU" sz="2300" kern="1200" dirty="0"/>
            </a:p>
          </p:txBody>
        </p:sp>
      </p:grp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572234" y="1090246"/>
            <a:ext cx="10018713" cy="488852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9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обеспечение </a:t>
            </a: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соблюдения законности в </a:t>
            </a: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муниципальном округе  Северное Медведково; </a:t>
            </a:r>
            <a:endParaRPr lang="ru-RU" sz="29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обеспечение </a:t>
            </a: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соответствия действующему законодательству муниципальных правовых и нормативных правовых актов;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договорная работа: </a:t>
            </a: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заключено </a:t>
            </a:r>
            <a:r>
              <a:rPr lang="ru-RU" sz="2900" b="1" dirty="0">
                <a:solidFill>
                  <a:srgbClr val="002060"/>
                </a:solidFill>
                <a:latin typeface="Georgia" panose="02040502050405020303" pitchFamily="18" charset="0"/>
              </a:rPr>
              <a:t>45 договоров, 3 муниципальных контракта, 5 дополнительных соглашений</a:t>
            </a: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;</a:t>
            </a:r>
            <a:endParaRPr lang="ru-RU" sz="29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обеспечение </a:t>
            </a: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предоставления </a:t>
            </a:r>
            <a:r>
              <a:rPr lang="ru-RU" sz="2900" b="1" dirty="0">
                <a:solidFill>
                  <a:srgbClr val="002060"/>
                </a:solidFill>
                <a:latin typeface="Georgia" panose="02040502050405020303" pitchFamily="18" charset="0"/>
              </a:rPr>
              <a:t>муниципальных </a:t>
            </a:r>
            <a:r>
              <a:rPr lang="ru-RU" sz="2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услуг</a:t>
            </a: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: выдано 4 разрешения </a:t>
            </a: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вступления в брак лицами, достигшими 16-летнего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4292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148" t="43847" r="65251" b="13701"/>
          <a:stretch/>
        </p:blipFill>
        <p:spPr>
          <a:xfrm>
            <a:off x="9053565" y="1467059"/>
            <a:ext cx="2883877" cy="42504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4940" y="261256"/>
            <a:ext cx="7847053" cy="1070987"/>
          </a:xfrm>
        </p:spPr>
        <p:txBody>
          <a:bodyPr>
            <a:normAutofit/>
          </a:bodyPr>
          <a:lstStyle/>
          <a:p>
            <a:r>
              <a:rPr lang="ru-RU" sz="2900" b="1" dirty="0">
                <a:solidFill>
                  <a:srgbClr val="0070C0"/>
                </a:solidFill>
                <a:latin typeface="Georgia" panose="02040502050405020303" pitchFamily="18" charset="0"/>
              </a:rPr>
              <a:t>Взаимодействие с государственными органами, организациями, жителями</a:t>
            </a:r>
            <a:endParaRPr lang="ru-RU" sz="29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28317" y="1734176"/>
            <a:ext cx="10845520" cy="4787203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Оказание правовой помощи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гражданам: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устные консультации,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выдачи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письменных ответов на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обращения: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 защите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прав потребителей, </a:t>
            </a:r>
            <a:endParaRPr lang="ru-RU" sz="24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улучшении жилищных условий, </a:t>
            </a:r>
            <a:endParaRPr lang="ru-RU" sz="24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законности установки ограждающих устройств, </a:t>
            </a:r>
            <a:endParaRPr lang="ru-RU" sz="24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предоставлении льгот, </a:t>
            </a:r>
            <a:endParaRPr lang="ru-RU" sz="24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благоустройстве придомовой территории. </a:t>
            </a:r>
            <a:endParaRPr lang="ru-RU" sz="24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помощь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в составлении заявлений, в том числе искового заявления в судебные органы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9461993" y="192532"/>
            <a:ext cx="2527342" cy="897714"/>
            <a:chOff x="8264235" y="222428"/>
            <a:chExt cx="2527342" cy="1516405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264235" y="222428"/>
              <a:ext cx="2527342" cy="151640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8264235" y="222428"/>
              <a:ext cx="2527342" cy="1516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Юридическая служба</a:t>
              </a:r>
              <a:endParaRPr lang="ru-RU" sz="2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6383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7183" y="122193"/>
            <a:ext cx="3012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Georgia" panose="02040502050405020303" pitchFamily="18" charset="0"/>
              </a:rPr>
              <a:t>Аппарат Совета депутатов</a:t>
            </a:r>
            <a:endParaRPr lang="ru-RU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629047" y="306831"/>
            <a:ext cx="2284530" cy="897715"/>
            <a:chOff x="8264235" y="222428"/>
            <a:chExt cx="2527342" cy="151640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8264235" y="222428"/>
              <a:ext cx="2527342" cy="151640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Прямоугольник 4"/>
            <p:cNvSpPr/>
            <p:nvPr/>
          </p:nvSpPr>
          <p:spPr>
            <a:xfrm>
              <a:off x="8264235" y="222428"/>
              <a:ext cx="2527342" cy="1516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Юридическая служба</a:t>
              </a:r>
              <a:endParaRPr lang="ru-RU" sz="2300" kern="1200" dirty="0"/>
            </a:p>
          </p:txBody>
        </p:sp>
      </p:grp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22865" y="630413"/>
            <a:ext cx="7264035" cy="978876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Georgia" panose="02040502050405020303" pitchFamily="18" charset="0"/>
              </a:rPr>
              <a:t>Противодействие коррупции</a:t>
            </a:r>
            <a:endParaRPr lang="ru-RU" sz="3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563441" y="1204546"/>
            <a:ext cx="10018713" cy="5025127"/>
          </a:xfrm>
        </p:spPr>
        <p:txBody>
          <a:bodyPr>
            <a:no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антикоррупционная экспертиза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3 проектов постановлений аппарата Совета депутатов, 11 проектов решений Совета депутатов </a:t>
            </a:r>
            <a:endParaRPr lang="ru-RU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правовая экспертиза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 116 проектов решений Совета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депутатов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методические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материалы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для сотрудников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аппарата;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обобщение информации прокуратуры о практике противодействия коррупции; обзор практики правоприменения в сфере конфликта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интересов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отчёты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о мерах по противодействию коррупции в Департамент территориальных органов г. Москвы</a:t>
            </a:r>
          </a:p>
        </p:txBody>
      </p:sp>
    </p:spTree>
    <p:extLst>
      <p:ext uri="{BB962C8B-B14F-4D97-AF65-F5344CB8AC3E}">
        <p14:creationId xmlns:p14="http://schemas.microsoft.com/office/powerpoint/2010/main" val="193274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59" y="975946"/>
            <a:ext cx="7138962" cy="560949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686800" y="975946"/>
            <a:ext cx="3270738" cy="5609492"/>
          </a:xfrm>
        </p:spPr>
        <p:txBody>
          <a:bodyPr>
            <a:normAutofit lnSpcReduction="10000"/>
          </a:bodyPr>
          <a:lstStyle/>
          <a:p>
            <a:r>
              <a:rPr lang="ru-RU" i="1" dirty="0"/>
              <a:t>Организации и службы </a:t>
            </a:r>
            <a:r>
              <a:rPr lang="ru-RU" i="1" dirty="0" smtClean="0"/>
              <a:t>района</a:t>
            </a:r>
          </a:p>
          <a:p>
            <a:r>
              <a:rPr lang="ru-RU" i="1" dirty="0"/>
              <a:t>Правоохранительные органы, общественные пункты охраны </a:t>
            </a:r>
            <a:r>
              <a:rPr lang="ru-RU" i="1" dirty="0" smtClean="0"/>
              <a:t>порядка</a:t>
            </a:r>
          </a:p>
          <a:p>
            <a:r>
              <a:rPr lang="ru-RU" i="1" dirty="0"/>
              <a:t>Учебные </a:t>
            </a:r>
            <a:r>
              <a:rPr lang="ru-RU" i="1" dirty="0" smtClean="0"/>
              <a:t>заведения</a:t>
            </a:r>
          </a:p>
          <a:p>
            <a:r>
              <a:rPr lang="ru-RU" i="1" dirty="0"/>
              <a:t>Детские дошкольные </a:t>
            </a:r>
            <a:r>
              <a:rPr lang="ru-RU" i="1" dirty="0" smtClean="0"/>
              <a:t>учреждения</a:t>
            </a:r>
          </a:p>
          <a:p>
            <a:r>
              <a:rPr lang="ru-RU" i="1" dirty="0"/>
              <a:t>Учреждения </a:t>
            </a:r>
            <a:r>
              <a:rPr lang="ru-RU" i="1" dirty="0" smtClean="0"/>
              <a:t>здравоохранения</a:t>
            </a:r>
          </a:p>
          <a:p>
            <a:r>
              <a:rPr lang="ru-RU" i="1" dirty="0"/>
              <a:t>Учреждения культуры, спорта и </a:t>
            </a:r>
            <a:r>
              <a:rPr lang="ru-RU" i="1" dirty="0" smtClean="0"/>
              <a:t>досуга</a:t>
            </a:r>
          </a:p>
          <a:p>
            <a:endParaRPr lang="ru-RU" i="1" dirty="0"/>
          </a:p>
          <a:p>
            <a:pPr marL="0" indent="0" algn="ctr">
              <a:buNone/>
            </a:pPr>
            <a:r>
              <a:rPr lang="ru-RU" i="1" dirty="0" smtClean="0"/>
              <a:t>+ на карте отмечены установленные во дворах шлагбаумы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696915" y="184638"/>
            <a:ext cx="8299939" cy="694593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Выпущена карта муниципального округа</a:t>
            </a:r>
            <a:endParaRPr lang="ru-RU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835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" r="1"/>
          <a:stretch/>
        </p:blipFill>
        <p:spPr>
          <a:xfrm rot="5400000">
            <a:off x="5541436" y="989025"/>
            <a:ext cx="6557323" cy="49417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6779" y="1433383"/>
            <a:ext cx="4736756" cy="4357815"/>
          </a:xfrm>
        </p:spPr>
        <p:txBody>
          <a:bodyPr>
            <a:normAutofit/>
          </a:bodyPr>
          <a:lstStyle/>
          <a:p>
            <a:r>
              <a:rPr lang="ru-RU" sz="2900" dirty="0">
                <a:solidFill>
                  <a:srgbClr val="0070C0"/>
                </a:solidFill>
                <a:latin typeface="Georgia" panose="02040502050405020303" pitchFamily="18" charset="0"/>
              </a:rPr>
              <a:t>В целях повышения уровня безопасности </a:t>
            </a:r>
            <a:r>
              <a:rPr lang="ru-RU" sz="29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установлены </a:t>
            </a:r>
            <a:r>
              <a:rPr lang="ru-RU" sz="2900" dirty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ru-RU" sz="2900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29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4 видеодомофона, </a:t>
            </a:r>
            <a:r>
              <a:rPr lang="ru-RU" sz="2900" b="1" dirty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ru-RU" sz="2900" b="1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2900" b="1" dirty="0">
                <a:solidFill>
                  <a:srgbClr val="0070C0"/>
                </a:solidFill>
                <a:latin typeface="Georgia" panose="02040502050405020303" pitchFamily="18" charset="0"/>
              </a:rPr>
              <a:t>2 </a:t>
            </a:r>
            <a:r>
              <a:rPr lang="ru-RU" sz="29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камеры </a:t>
            </a:r>
            <a:r>
              <a:rPr lang="ru-RU" sz="2900" b="1" dirty="0">
                <a:solidFill>
                  <a:srgbClr val="0070C0"/>
                </a:solidFill>
                <a:latin typeface="Georgia" panose="02040502050405020303" pitchFamily="18" charset="0"/>
              </a:rPr>
              <a:t>наружного </a:t>
            </a:r>
            <a:r>
              <a:rPr lang="ru-RU" sz="29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видеонаблюдения </a:t>
            </a:r>
            <a:r>
              <a:rPr lang="ru-RU" sz="2900" b="1" dirty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ru-RU" sz="2900" b="1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endParaRPr lang="ru-RU" sz="29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0" t="47207" r="23964" b="18918"/>
          <a:stretch/>
        </p:blipFill>
        <p:spPr>
          <a:xfrm>
            <a:off x="5947719" y="675502"/>
            <a:ext cx="2347784" cy="232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7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ehnomarket-ural.ru/images/technomarket/pp/1530881228_572_128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25" y="489097"/>
            <a:ext cx="9237584" cy="609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603922" y="1920412"/>
            <a:ext cx="7899990" cy="3327991"/>
          </a:xfrm>
          <a:prstGeom prst="roundRect">
            <a:avLst/>
          </a:prstGeom>
          <a:solidFill>
            <a:srgbClr val="417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1015" y="1027276"/>
            <a:ext cx="8165804" cy="5114261"/>
          </a:xfrm>
        </p:spPr>
        <p:txBody>
          <a:bodyPr>
            <a:normAutofit/>
          </a:bodyPr>
          <a:lstStyle/>
          <a:p>
            <a:r>
              <a:rPr lang="ru-RU" sz="2900" dirty="0">
                <a:solidFill>
                  <a:schemeClr val="bg1"/>
                </a:solidFill>
                <a:latin typeface="+mn-lt"/>
              </a:rPr>
              <a:t>Организована работа депутатов с </a:t>
            </a:r>
            <a:r>
              <a:rPr lang="ru-RU" sz="29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900" dirty="0" smtClean="0">
                <a:solidFill>
                  <a:schemeClr val="bg1"/>
                </a:solidFill>
                <a:latin typeface="+mn-lt"/>
              </a:rPr>
            </a:br>
            <a:r>
              <a:rPr lang="ru-RU" sz="2900" b="1" dirty="0" smtClean="0">
                <a:solidFill>
                  <a:schemeClr val="bg1"/>
                </a:solidFill>
                <a:latin typeface="+mn-lt"/>
              </a:rPr>
              <a:t>планшетными </a:t>
            </a:r>
            <a:r>
              <a:rPr lang="ru-RU" sz="2900" b="1" dirty="0">
                <a:solidFill>
                  <a:schemeClr val="bg1"/>
                </a:solidFill>
                <a:latin typeface="+mn-lt"/>
              </a:rPr>
              <a:t>компьютерами</a:t>
            </a:r>
            <a:r>
              <a:rPr lang="ru-RU" sz="29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9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2900" dirty="0" smtClean="0">
                <a:solidFill>
                  <a:schemeClr val="bg1"/>
                </a:solidFill>
                <a:latin typeface="+mn-lt"/>
              </a:rPr>
            </a:br>
            <a:r>
              <a:rPr lang="ru-RU" sz="2900" dirty="0" smtClean="0">
                <a:solidFill>
                  <a:schemeClr val="bg1"/>
                </a:solidFill>
                <a:latin typeface="+mn-lt"/>
              </a:rPr>
              <a:t>на </a:t>
            </a:r>
            <a:r>
              <a:rPr lang="ru-RU" sz="2900" dirty="0">
                <a:solidFill>
                  <a:schemeClr val="bg1"/>
                </a:solidFill>
                <a:latin typeface="+mn-lt"/>
              </a:rPr>
              <a:t>15 электронных планшетах заведены </a:t>
            </a:r>
            <a:r>
              <a:rPr lang="ru-RU" sz="29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900" dirty="0" smtClean="0">
                <a:solidFill>
                  <a:schemeClr val="bg1"/>
                </a:solidFill>
                <a:latin typeface="+mn-lt"/>
              </a:rPr>
            </a:br>
            <a:r>
              <a:rPr lang="ru-RU" sz="2900" dirty="0" smtClean="0">
                <a:solidFill>
                  <a:schemeClr val="bg1"/>
                </a:solidFill>
                <a:latin typeface="+mn-lt"/>
              </a:rPr>
              <a:t>аккаунты, связанны</a:t>
            </a:r>
            <a:r>
              <a:rPr lang="ru-RU" sz="2900" dirty="0">
                <a:solidFill>
                  <a:schemeClr val="bg1"/>
                </a:solidFill>
                <a:latin typeface="+mn-lt"/>
              </a:rPr>
              <a:t>е</a:t>
            </a:r>
            <a:r>
              <a:rPr lang="ru-RU" sz="2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900" dirty="0">
                <a:solidFill>
                  <a:schemeClr val="bg1"/>
                </a:solidFill>
                <a:latin typeface="+mn-lt"/>
              </a:rPr>
              <a:t>с облачным хранилищем, что позволяет обеспечивать оперативный доступ к актуальным документам Совета депутатов</a:t>
            </a:r>
          </a:p>
        </p:txBody>
      </p:sp>
    </p:spTree>
    <p:extLst>
      <p:ext uri="{BB962C8B-B14F-4D97-AF65-F5344CB8AC3E}">
        <p14:creationId xmlns:p14="http://schemas.microsoft.com/office/powerpoint/2010/main" val="41528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493" y="1672279"/>
            <a:ext cx="9349885" cy="553431"/>
          </a:xfrm>
        </p:spPr>
        <p:txBody>
          <a:bodyPr>
            <a:normAutofit/>
          </a:bodyPr>
          <a:lstStyle/>
          <a:p>
            <a:r>
              <a:rPr lang="ru-RU" sz="2900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Хочу </a:t>
            </a:r>
            <a:r>
              <a:rPr lang="ru-RU" sz="29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поблагодарить за совместную работу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95630" y="2637602"/>
            <a:ext cx="8930748" cy="3697295"/>
          </a:xfrm>
        </p:spPr>
        <p:txBody>
          <a:bodyPr>
            <a:normAutofit/>
          </a:bodyPr>
          <a:lstStyle/>
          <a:p>
            <a:pPr lvl="0"/>
            <a:r>
              <a:rPr lang="ru-RU" sz="2900" dirty="0">
                <a:solidFill>
                  <a:srgbClr val="0070C0"/>
                </a:solidFill>
                <a:latin typeface="Georgia" panose="02040502050405020303" pitchFamily="18" charset="0"/>
              </a:rPr>
              <a:t>население нашего района</a:t>
            </a:r>
          </a:p>
          <a:p>
            <a:pPr lvl="0"/>
            <a:r>
              <a:rPr lang="ru-RU" sz="2900" dirty="0">
                <a:solidFill>
                  <a:srgbClr val="0070C0"/>
                </a:solidFill>
                <a:latin typeface="Georgia" panose="02040502050405020303" pitchFamily="18" charset="0"/>
              </a:rPr>
              <a:t>депутатов Совета депутатов </a:t>
            </a:r>
          </a:p>
          <a:p>
            <a:pPr lvl="0"/>
            <a:r>
              <a:rPr lang="ru-RU" sz="2900" dirty="0">
                <a:solidFill>
                  <a:srgbClr val="0070C0"/>
                </a:solidFill>
                <a:latin typeface="Georgia" panose="02040502050405020303" pitchFamily="18" charset="0"/>
              </a:rPr>
              <a:t>аппарат Совета депутатов</a:t>
            </a:r>
          </a:p>
          <a:p>
            <a:pPr lvl="0"/>
            <a:r>
              <a:rPr lang="ru-RU" sz="2900" dirty="0">
                <a:solidFill>
                  <a:srgbClr val="0070C0"/>
                </a:solidFill>
                <a:latin typeface="Georgia" panose="02040502050405020303" pitchFamily="18" charset="0"/>
              </a:rPr>
              <a:t>главу управы, замов, сотрудников управы</a:t>
            </a:r>
          </a:p>
          <a:p>
            <a:pPr lvl="0"/>
            <a:r>
              <a:rPr lang="ru-RU" sz="2900" dirty="0">
                <a:solidFill>
                  <a:srgbClr val="0070C0"/>
                </a:solidFill>
                <a:latin typeface="Georgia" panose="02040502050405020303" pitchFamily="18" charset="0"/>
              </a:rPr>
              <a:t>всех руководителей района: ГБУ «Жилищник», </a:t>
            </a:r>
            <a:r>
              <a:rPr lang="ru-RU" sz="29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ОСЗН</a:t>
            </a:r>
            <a:r>
              <a:rPr lang="ru-RU" sz="2900" dirty="0">
                <a:solidFill>
                  <a:srgbClr val="0070C0"/>
                </a:solidFill>
                <a:latin typeface="Georgia" panose="02040502050405020303" pitchFamily="18" charset="0"/>
              </a:rPr>
              <a:t>, </a:t>
            </a:r>
            <a:r>
              <a:rPr lang="ru-RU" sz="29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ТЦСО</a:t>
            </a:r>
            <a:r>
              <a:rPr lang="ru-RU" sz="2900" dirty="0">
                <a:solidFill>
                  <a:srgbClr val="0070C0"/>
                </a:solidFill>
                <a:latin typeface="Georgia" panose="02040502050405020303" pitchFamily="18" charset="0"/>
              </a:rPr>
              <a:t>, МФЦ, поликлиник, школ</a:t>
            </a:r>
          </a:p>
          <a:p>
            <a:endParaRPr lang="ru-RU" dirty="0"/>
          </a:p>
        </p:txBody>
      </p:sp>
      <p:pic>
        <p:nvPicPr>
          <p:cNvPr id="4" name="Рисунок 3" descr="http://street-moscow.ru/images/articles/gerb-severnoe-medvedkov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494" y="2637602"/>
            <a:ext cx="1414835" cy="1517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704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733" y="947351"/>
            <a:ext cx="10018711" cy="631842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500187" y="1257300"/>
            <a:ext cx="10018713" cy="5205046"/>
          </a:xfrm>
        </p:spPr>
        <p:txBody>
          <a:bodyPr>
            <a:noAutofit/>
          </a:bodyPr>
          <a:lstStyle/>
          <a:p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Полномочия главы муниципального округа :</a:t>
            </a:r>
            <a:b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3) издает в пределах своих полномочий правовые акты;</a:t>
            </a:r>
            <a:b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4) содействует созданию и деятельности различных форм территориального общественного самоуправления, взаимодействует с их органами, а также органами жилищного самоуправления;</a:t>
            </a:r>
            <a:b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5) обеспечивает согласованное функционирование и взаимодействие органов местного самоуправления</a:t>
            </a:r>
            <a:b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6) участвует в работе призывной комиссии</a:t>
            </a:r>
            <a:endParaRPr lang="ru-RU" sz="29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9447655" y="167054"/>
            <a:ext cx="2543813" cy="888023"/>
            <a:chOff x="319199" y="937260"/>
            <a:chExt cx="2543813" cy="203073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19199" y="937260"/>
              <a:ext cx="2543813" cy="20307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78677" y="996737"/>
              <a:ext cx="2424857" cy="1911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51435" rIns="68580" bIns="5143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Georgia" panose="02040502050405020303" pitchFamily="18" charset="0"/>
                </a:rPr>
                <a:t>Глава муниципального округа</a:t>
              </a:r>
              <a:endParaRPr lang="ru-RU" sz="2000" kern="1200" dirty="0"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38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08030" y="958362"/>
            <a:ext cx="4633879" cy="1512276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5100" b="1" dirty="0">
                <a:solidFill>
                  <a:srgbClr val="002060"/>
                </a:solidFill>
                <a:latin typeface="Georgia" panose="02040502050405020303" pitchFamily="18" charset="0"/>
              </a:rPr>
              <a:t>Решение </a:t>
            </a:r>
            <a:r>
              <a:rPr lang="ru-RU" sz="51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служебных</a:t>
            </a:r>
            <a:r>
              <a:rPr lang="ru-RU" sz="5100" b="1" dirty="0">
                <a:solidFill>
                  <a:srgbClr val="002060"/>
                </a:solidFill>
                <a:latin typeface="Georgia" panose="02040502050405020303" pitchFamily="18" charset="0"/>
              </a:rPr>
              <a:t>, организационных, </a:t>
            </a:r>
            <a:r>
              <a:rPr lang="ru-RU" sz="51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общественных вопросов</a:t>
            </a:r>
            <a:endParaRPr lang="ru-RU" sz="51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5743" y="2795955"/>
            <a:ext cx="4895056" cy="406204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4400" dirty="0">
                <a:solidFill>
                  <a:srgbClr val="002060"/>
                </a:solidFill>
                <a:latin typeface="Georgia" panose="02040502050405020303" pitchFamily="18" charset="0"/>
              </a:rPr>
              <a:t>заседания Координационного Совета </a:t>
            </a:r>
            <a:r>
              <a:rPr lang="ru-RU" sz="4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Префектуры </a:t>
            </a:r>
            <a:r>
              <a:rPr lang="ru-RU" sz="4400" dirty="0">
                <a:solidFill>
                  <a:srgbClr val="002060"/>
                </a:solidFill>
                <a:latin typeface="Georgia" panose="02040502050405020303" pitchFamily="18" charset="0"/>
              </a:rPr>
              <a:t>и органов местного самоуправления СВАО города Москвы</a:t>
            </a:r>
            <a:endParaRPr lang="ru-RU" sz="4400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4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ежемесячные </a:t>
            </a:r>
            <a:r>
              <a:rPr lang="ru-RU" sz="4400" dirty="0">
                <a:solidFill>
                  <a:srgbClr val="002060"/>
                </a:solidFill>
                <a:latin typeface="Georgia" panose="02040502050405020303" pitchFamily="18" charset="0"/>
              </a:rPr>
              <a:t>встречи главы управы с </a:t>
            </a:r>
            <a:r>
              <a:rPr lang="ru-RU" sz="4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населением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400" dirty="0">
                <a:solidFill>
                  <a:srgbClr val="002060"/>
                </a:solidFill>
                <a:latin typeface="Georgia" panose="02040502050405020303" pitchFamily="18" charset="0"/>
              </a:rPr>
              <a:t>еженедельные  оперативные совещания главы </a:t>
            </a:r>
            <a:r>
              <a:rPr lang="ru-RU" sz="4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управы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совещания, конференции </a:t>
            </a:r>
            <a:r>
              <a:rPr lang="ru-RU" sz="4400" dirty="0">
                <a:solidFill>
                  <a:srgbClr val="002060"/>
                </a:solidFill>
                <a:latin typeface="Georgia" panose="02040502050405020303" pitchFamily="18" charset="0"/>
              </a:rPr>
              <a:t>и </a:t>
            </a:r>
            <a:r>
              <a:rPr lang="ru-RU" sz="4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другие общегородские мероприятия</a:t>
            </a:r>
            <a:endParaRPr lang="ru-RU" sz="4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30" y="2795955"/>
            <a:ext cx="4490401" cy="2990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631" y="633045"/>
            <a:ext cx="3190603" cy="2124992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9447655" y="167054"/>
            <a:ext cx="2543813" cy="888023"/>
            <a:chOff x="319199" y="937260"/>
            <a:chExt cx="2543813" cy="203073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19199" y="937260"/>
              <a:ext cx="2543813" cy="20307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677" y="996737"/>
              <a:ext cx="2424857" cy="1911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51435" rIns="68580" bIns="5143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Georgia" panose="02040502050405020303" pitchFamily="18" charset="0"/>
                </a:rPr>
                <a:t>Глава муниципального округа</a:t>
              </a:r>
              <a:endParaRPr lang="ru-RU" sz="2000" kern="1200" dirty="0"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9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802" y="536698"/>
            <a:ext cx="10018713" cy="156503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b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Прием населения</a:t>
            </a:r>
            <a:br>
              <a:rPr lang="ru-RU" b="1" u="sng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31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каждый понедельник с 16-00 до 18-00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3682389" y="1372703"/>
            <a:ext cx="8697182" cy="56523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За 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2018 год принято 97 </a:t>
            </a:r>
            <a:r>
              <a:rPr lang="ru-RU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жителей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8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Наиболее актуальные вопросы: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благоустройство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дворовых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территорий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капитальный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ремонт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домов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установка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шлагбаумов на придомовых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территориях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работа лифтов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освещение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на детских площадках и во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дворах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ремонт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детских площадок, замена покрытий, установка </a:t>
            </a:r>
            <a:r>
              <a:rPr lang="ru-RU" dirty="0" err="1">
                <a:solidFill>
                  <a:srgbClr val="002060"/>
                </a:solidFill>
                <a:latin typeface="Georgia" panose="02040502050405020303" pitchFamily="18" charset="0"/>
              </a:rPr>
              <a:t>МАФов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 на детских площадках</a:t>
            </a:r>
            <a:endParaRPr lang="ru-RU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447655" y="167054"/>
            <a:ext cx="2543813" cy="888023"/>
            <a:chOff x="319199" y="937260"/>
            <a:chExt cx="2543813" cy="203073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19199" y="937260"/>
              <a:ext cx="2543813" cy="20307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378677" y="996737"/>
              <a:ext cx="2424857" cy="1911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51435" rIns="68580" bIns="5143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Georgia" panose="02040502050405020303" pitchFamily="18" charset="0"/>
                </a:rPr>
                <a:t>Глава муниципального округа</a:t>
              </a:r>
              <a:endParaRPr lang="ru-RU" sz="2000" kern="1200" dirty="0">
                <a:latin typeface="Georgia" panose="02040502050405020303" pitchFamily="18" charset="0"/>
              </a:endParaRPr>
            </a:p>
          </p:txBody>
        </p:sp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485545"/>
              </p:ext>
            </p:extLst>
          </p:nvPr>
        </p:nvGraphicFramePr>
        <p:xfrm>
          <a:off x="745758" y="1758461"/>
          <a:ext cx="2936631" cy="40092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3853"/>
                <a:gridCol w="1031389"/>
                <a:gridCol w="1031389"/>
              </a:tblGrid>
              <a:tr h="433752">
                <a:tc gridSpan="3">
                  <a:txBody>
                    <a:bodyPr/>
                    <a:lstStyle/>
                    <a:p>
                      <a:pPr indent="4718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Карточка личного приема гражданина </a:t>
                      </a:r>
                      <a:endParaRPr lang="ru-RU" sz="400" dirty="0">
                        <a:effectLst/>
                      </a:endParaRPr>
                    </a:p>
                    <a:p>
                      <a:pPr indent="4718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главой муниципального округа Северное Медведково</a:t>
                      </a:r>
                      <a:endParaRPr lang="ru-RU" sz="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29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Дата приема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4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ФИО гражданина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0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Почтовый адрес / адрес электронной почты</a:t>
                      </a:r>
                      <a:r>
                        <a:rPr lang="ru-RU" sz="400">
                          <a:effectLst/>
                        </a:rPr>
                        <a:t>,</a:t>
                      </a:r>
                      <a:r>
                        <a:rPr lang="ru-RU" sz="500">
                          <a:effectLst/>
                        </a:rPr>
                        <a:t> </a:t>
                      </a:r>
                      <a:r>
                        <a:rPr lang="ru-RU" sz="400">
                          <a:effectLst/>
                        </a:rPr>
                        <a:t>по которому должен быть направлен ответ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29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Контактный телефон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13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Краткое содержание обращения</a:t>
                      </a:r>
                      <a:endParaRPr lang="ru-RU" sz="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4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4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4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4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Краткое содержание обращения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40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Результат приема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принято </a:t>
                      </a:r>
                      <a:endParaRPr lang="ru-RU" sz="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письменное обращение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дано разъяснение </a:t>
                      </a:r>
                      <a:endParaRPr lang="ru-RU" sz="4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или устный ответ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</a:tr>
              <a:tr h="177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</a:tr>
              <a:tr h="207409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Количество листов в обращении </a:t>
                      </a:r>
                      <a:endParaRPr lang="ru-RU" sz="4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(основного документа и приложений к нему)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 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</a:tr>
              <a:tr h="244478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Дата ответа на обращение</a:t>
                      </a: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564" marR="2556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4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341" y="0"/>
            <a:ext cx="5972432" cy="4226012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3300" dirty="0">
                <a:latin typeface="Georgia" panose="02040502050405020303" pitchFamily="18" charset="0"/>
                <a:cs typeface="Gisha" panose="020B0502040204020203" pitchFamily="34" charset="-79"/>
              </a:rPr>
              <a:t>2 призывные </a:t>
            </a:r>
            <a:r>
              <a:rPr lang="ru-RU" sz="3300" dirty="0" smtClean="0">
                <a:latin typeface="Georgia" panose="02040502050405020303" pitchFamily="18" charset="0"/>
                <a:cs typeface="Gisha" panose="020B0502040204020203" pitchFamily="34" charset="-79"/>
              </a:rPr>
              <a:t>кампании:</a:t>
            </a:r>
            <a:br>
              <a:rPr lang="ru-RU" sz="3300" dirty="0" smtClean="0">
                <a:latin typeface="Georgia" panose="02040502050405020303" pitchFamily="18" charset="0"/>
                <a:cs typeface="Gisha" panose="020B0502040204020203" pitchFamily="34" charset="-79"/>
              </a:rPr>
            </a:br>
            <a:r>
              <a:rPr lang="ru-RU" sz="3300" dirty="0">
                <a:latin typeface="Georgia" panose="02040502050405020303" pitchFamily="18" charset="0"/>
                <a:cs typeface="Gisha" panose="020B0502040204020203" pitchFamily="34" charset="-79"/>
              </a:rPr>
              <a:t/>
            </a:r>
            <a:br>
              <a:rPr lang="ru-RU" sz="3300" dirty="0">
                <a:latin typeface="Georgia" panose="02040502050405020303" pitchFamily="18" charset="0"/>
                <a:cs typeface="Gisha" panose="020B0502040204020203" pitchFamily="34" charset="-79"/>
              </a:rPr>
            </a:br>
            <a:r>
              <a:rPr lang="ru-RU" sz="3300" dirty="0" smtClean="0">
                <a:latin typeface="Georgia" panose="02040502050405020303" pitchFamily="18" charset="0"/>
                <a:cs typeface="Gisha" panose="020B0502040204020203" pitchFamily="34" charset="-79"/>
              </a:rPr>
              <a:t>весенняя: </a:t>
            </a:r>
            <a:r>
              <a:rPr lang="ru-RU" sz="3300" dirty="0">
                <a:latin typeface="Georgia" panose="02040502050405020303" pitchFamily="18" charset="0"/>
                <a:cs typeface="Gisha" panose="020B0502040204020203" pitchFamily="34" charset="-79"/>
              </a:rPr>
              <a:t>с 1 апреля по 15 </a:t>
            </a:r>
            <a:r>
              <a:rPr lang="ru-RU" sz="3300" dirty="0" smtClean="0">
                <a:latin typeface="Georgia" panose="02040502050405020303" pitchFamily="18" charset="0"/>
                <a:cs typeface="Gisha" panose="020B0502040204020203" pitchFamily="34" charset="-79"/>
              </a:rPr>
              <a:t>июля</a:t>
            </a:r>
            <a:br>
              <a:rPr lang="ru-RU" sz="3300" dirty="0" smtClean="0">
                <a:latin typeface="Georgia" panose="02040502050405020303" pitchFamily="18" charset="0"/>
                <a:cs typeface="Gisha" panose="020B0502040204020203" pitchFamily="34" charset="-79"/>
              </a:rPr>
            </a:br>
            <a:r>
              <a:rPr lang="ru-RU" sz="3300" dirty="0" smtClean="0">
                <a:latin typeface="Georgia" panose="02040502050405020303" pitchFamily="18" charset="0"/>
                <a:cs typeface="Gisha" panose="020B0502040204020203" pitchFamily="34" charset="-79"/>
              </a:rPr>
              <a:t> </a:t>
            </a:r>
            <a:r>
              <a:rPr lang="ru-RU" sz="3300" dirty="0">
                <a:latin typeface="Georgia" panose="02040502050405020303" pitchFamily="18" charset="0"/>
                <a:cs typeface="Gisha" panose="020B0502040204020203" pitchFamily="34" charset="-79"/>
              </a:rPr>
              <a:t/>
            </a:r>
            <a:br>
              <a:rPr lang="ru-RU" sz="3300" dirty="0">
                <a:latin typeface="Georgia" panose="02040502050405020303" pitchFamily="18" charset="0"/>
                <a:cs typeface="Gisha" panose="020B0502040204020203" pitchFamily="34" charset="-79"/>
              </a:rPr>
            </a:br>
            <a:r>
              <a:rPr lang="ru-RU" sz="3300" dirty="0" smtClean="0">
                <a:latin typeface="Georgia" panose="02040502050405020303" pitchFamily="18" charset="0"/>
                <a:cs typeface="Gisha" panose="020B0502040204020203" pitchFamily="34" charset="-79"/>
              </a:rPr>
              <a:t>осенняя: </a:t>
            </a:r>
            <a:r>
              <a:rPr lang="ru-RU" sz="3300" dirty="0">
                <a:latin typeface="Georgia" panose="02040502050405020303" pitchFamily="18" charset="0"/>
                <a:cs typeface="Gisha" panose="020B0502040204020203" pitchFamily="34" charset="-79"/>
              </a:rPr>
              <a:t>с 1 октября </a:t>
            </a:r>
            <a:r>
              <a:rPr lang="ru-RU" sz="3300" dirty="0" smtClean="0">
                <a:latin typeface="Georgia" panose="02040502050405020303" pitchFamily="18" charset="0"/>
                <a:cs typeface="Gisha" panose="020B0502040204020203" pitchFamily="34" charset="-79"/>
              </a:rPr>
              <a:t/>
            </a:r>
            <a:br>
              <a:rPr lang="ru-RU" sz="3300" dirty="0" smtClean="0">
                <a:latin typeface="Georgia" panose="02040502050405020303" pitchFamily="18" charset="0"/>
                <a:cs typeface="Gisha" panose="020B0502040204020203" pitchFamily="34" charset="-79"/>
              </a:rPr>
            </a:br>
            <a:r>
              <a:rPr lang="ru-RU" sz="3300" dirty="0" smtClean="0">
                <a:latin typeface="Georgia" panose="02040502050405020303" pitchFamily="18" charset="0"/>
                <a:cs typeface="Gisha" panose="020B0502040204020203" pitchFamily="34" charset="-79"/>
              </a:rPr>
              <a:t>по </a:t>
            </a:r>
            <a:r>
              <a:rPr lang="ru-RU" sz="3300" dirty="0">
                <a:latin typeface="Georgia" panose="02040502050405020303" pitchFamily="18" charset="0"/>
                <a:cs typeface="Gisha" panose="020B0502040204020203" pitchFamily="34" charset="-79"/>
              </a:rPr>
              <a:t>31 </a:t>
            </a:r>
            <a:r>
              <a:rPr lang="ru-RU" sz="3300" dirty="0" smtClean="0">
                <a:latin typeface="Georgia" panose="02040502050405020303" pitchFamily="18" charset="0"/>
                <a:cs typeface="Gisha" panose="020B0502040204020203" pitchFamily="34" charset="-79"/>
              </a:rPr>
              <a:t>декабря</a:t>
            </a:r>
            <a:r>
              <a:rPr lang="ru-RU" sz="2000" dirty="0" smtClean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Georgia" panose="02040502050405020303" pitchFamily="18" charset="0"/>
              </a:rPr>
            </a:b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94" y="797012"/>
            <a:ext cx="4572000" cy="3429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99503" y="3336323"/>
            <a:ext cx="9489990" cy="2982097"/>
          </a:xfrm>
        </p:spPr>
        <p:txBody>
          <a:bodyPr>
            <a:noAutofit/>
          </a:bodyPr>
          <a:lstStyle/>
          <a:p>
            <a:r>
              <a:rPr lang="ru-RU" sz="3000" dirty="0" smtClean="0">
                <a:latin typeface="Georgia" panose="02040502050405020303" pitchFamily="18" charset="0"/>
                <a:cs typeface="Gisha" panose="020B0502040204020203" pitchFamily="34" charset="-79"/>
              </a:rPr>
              <a:t> </a:t>
            </a:r>
          </a:p>
          <a:p>
            <a:endParaRPr lang="ru-RU" sz="3000" dirty="0" smtClean="0">
              <a:latin typeface="Georgia" panose="02040502050405020303" pitchFamily="18" charset="0"/>
              <a:cs typeface="Gisha" panose="020B0502040204020203" pitchFamily="34" charset="-79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Georgia" panose="02040502050405020303" pitchFamily="18" charset="0"/>
                <a:cs typeface="Gisha" panose="020B0502040204020203" pitchFamily="34" charset="-79"/>
              </a:rPr>
              <a:t>20 заседаний призывных </a:t>
            </a:r>
            <a:r>
              <a:rPr lang="ru-RU" sz="3200" dirty="0">
                <a:latin typeface="Georgia" panose="02040502050405020303" pitchFamily="18" charset="0"/>
                <a:cs typeface="Gisha" panose="020B0502040204020203" pitchFamily="34" charset="-79"/>
              </a:rPr>
              <a:t>комиссий </a:t>
            </a:r>
            <a:endParaRPr lang="ru-RU" sz="3200" dirty="0" smtClean="0">
              <a:latin typeface="Georgia" panose="02040502050405020303" pitchFamily="18" charset="0"/>
              <a:cs typeface="Gisha" panose="020B0502040204020203" pitchFamily="34" charset="-79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Georgia" panose="02040502050405020303" pitchFamily="18" charset="0"/>
                <a:cs typeface="Gisha" panose="020B0502040204020203" pitchFamily="34" charset="-79"/>
              </a:rPr>
              <a:t>призвано </a:t>
            </a:r>
            <a:r>
              <a:rPr lang="ru-RU" sz="3200" dirty="0">
                <a:latin typeface="Georgia" panose="02040502050405020303" pitchFamily="18" charset="0"/>
                <a:cs typeface="Gisha" panose="020B0502040204020203" pitchFamily="34" charset="-79"/>
              </a:rPr>
              <a:t>115 </a:t>
            </a:r>
            <a:r>
              <a:rPr lang="ru-RU" sz="3200" dirty="0" smtClean="0">
                <a:latin typeface="Georgia" panose="02040502050405020303" pitchFamily="18" charset="0"/>
                <a:cs typeface="Gisha" panose="020B0502040204020203" pitchFamily="34" charset="-79"/>
              </a:rPr>
              <a:t>человек (100%)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latin typeface="Georgia" panose="02040502050405020303" pitchFamily="18" charset="0"/>
              </a:rPr>
              <a:t>д</a:t>
            </a:r>
            <a:r>
              <a:rPr lang="ru-RU" sz="3200" dirty="0" smtClean="0">
                <a:latin typeface="Georgia" panose="02040502050405020303" pitchFamily="18" charset="0"/>
              </a:rPr>
              <a:t>оставлено 18 </a:t>
            </a:r>
            <a:r>
              <a:rPr lang="ru-RU" sz="3200" dirty="0">
                <a:latin typeface="Georgia" panose="02040502050405020303" pitchFamily="18" charset="0"/>
              </a:rPr>
              <a:t>уклонистов от службы в армии</a:t>
            </a:r>
            <a:endParaRPr lang="ru-RU" sz="3200" dirty="0">
              <a:latin typeface="Georgia" panose="02040502050405020303" pitchFamily="18" charset="0"/>
              <a:cs typeface="Gisha" panose="020B0502040204020203" pitchFamily="34" charset="-79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9447655" y="167054"/>
            <a:ext cx="2543813" cy="888023"/>
            <a:chOff x="319199" y="937260"/>
            <a:chExt cx="2543813" cy="203073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19199" y="937260"/>
              <a:ext cx="2543813" cy="20307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378677" y="996737"/>
              <a:ext cx="2424857" cy="1911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51435" rIns="68580" bIns="5143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Georgia" panose="02040502050405020303" pitchFamily="18" charset="0"/>
                </a:rPr>
                <a:t>Глава муниципального округа</a:t>
              </a:r>
              <a:endParaRPr lang="ru-RU" sz="2000" kern="1200" dirty="0"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5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361" y="941171"/>
            <a:ext cx="10018713" cy="2094986"/>
          </a:xfrm>
        </p:spPr>
        <p:txBody>
          <a:bodyPr>
            <a:noAutofit/>
          </a:bodyPr>
          <a:lstStyle/>
          <a:p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15 ноября </a:t>
            </a:r>
            <a:r>
              <a:rPr lang="ru-RU" sz="2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 </a:t>
            </a:r>
            <a:r>
              <a:rPr lang="ru-RU" sz="2900" dirty="0">
                <a:solidFill>
                  <a:srgbClr val="002060"/>
                </a:solidFill>
                <a:latin typeface="Georgia" panose="02040502050405020303" pitchFamily="18" charset="0"/>
              </a:rPr>
              <a:t>базе 27 отдельной гвардейской Севастопольской Краснознаменной мотострелковой бригады прошел социально-патриотический праздник </a:t>
            </a:r>
            <a:r>
              <a:rPr lang="ru-RU" sz="2900" b="1" dirty="0">
                <a:solidFill>
                  <a:srgbClr val="002060"/>
                </a:solidFill>
                <a:latin typeface="Georgia" panose="02040502050405020303" pitchFamily="18" charset="0"/>
              </a:rPr>
              <a:t>День Призывника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39" y="3988143"/>
            <a:ext cx="3660346" cy="2745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686" y="4119949"/>
            <a:ext cx="3308865" cy="2481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85" y="2961761"/>
            <a:ext cx="3825101" cy="2868826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9447655" y="167054"/>
            <a:ext cx="2543813" cy="888023"/>
            <a:chOff x="319199" y="937260"/>
            <a:chExt cx="2543813" cy="203073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19199" y="937260"/>
              <a:ext cx="2543813" cy="20307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378677" y="996737"/>
              <a:ext cx="2424857" cy="1911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51435" rIns="68580" bIns="5143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Georgia" panose="02040502050405020303" pitchFamily="18" charset="0"/>
                </a:rPr>
                <a:t>Глава муниципального округа</a:t>
              </a:r>
              <a:endParaRPr lang="ru-RU" sz="2000" kern="1200" dirty="0"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33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581171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Председатель Совета депутатов:</a:t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1) организует работу Совета депутатов;</a:t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2) ведет заседания Совета депутатов;</a:t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3) подписывает решения Совета депутатов;</a:t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4) обеспечивает контроль за исполнением решений Совета депутатов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9447655" y="167054"/>
            <a:ext cx="2543813" cy="685800"/>
            <a:chOff x="319199" y="937260"/>
            <a:chExt cx="2543813" cy="203073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19199" y="937260"/>
              <a:ext cx="2543813" cy="20307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378677" y="996738"/>
              <a:ext cx="2424857" cy="19117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51435" rIns="68580" bIns="5143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Georgia" panose="02040502050405020303" pitchFamily="18" charset="0"/>
                </a:rPr>
                <a:t>Совет депутатов</a:t>
              </a:r>
              <a:endParaRPr lang="ru-RU" sz="2000" kern="1200" dirty="0"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08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2283</TotalTime>
  <Words>1339</Words>
  <Application>Microsoft Office PowerPoint</Application>
  <PresentationFormat>Широкоэкранный</PresentationFormat>
  <Paragraphs>360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Calibri</vt:lpstr>
      <vt:lpstr>Corbel</vt:lpstr>
      <vt:lpstr>Georgia</vt:lpstr>
      <vt:lpstr>Gisha</vt:lpstr>
      <vt:lpstr>Times New Roman</vt:lpstr>
      <vt:lpstr>Wingdings</vt:lpstr>
      <vt:lpstr>Параллакс</vt:lpstr>
      <vt:lpstr>Отчет о результатах деятельности   главы муниципального округа Северное Медведково,  аппарата Совета депутатов муниципального округа Северное Медведково в 2018 году </vt:lpstr>
      <vt:lpstr>Муниципальный округ  Северное Медведково</vt:lpstr>
      <vt:lpstr>  </vt:lpstr>
      <vt:lpstr>  </vt:lpstr>
      <vt:lpstr>Презентация PowerPoint</vt:lpstr>
      <vt:lpstr>   Прием населения каждый понедельник с 16-00 до 18-00     </vt:lpstr>
      <vt:lpstr>   2 призывные кампании:  весенняя: с 1 апреля по 15 июля   осенняя: с 1 октября  по 31 декабря </vt:lpstr>
      <vt:lpstr>15 ноября на базе 27 отдельной гвардейской Севастопольской Краснознаменной мотострелковой бригады прошел социально-патриотический праздник День Призывника</vt:lpstr>
      <vt:lpstr>Председатель Совета депутатов:  1) организует работу Совета депутатов;  2) ведет заседания Совета депутатов;  3) подписывает решения Совета депутатов;  4) обеспечивает контроль за исполнением решений Совета депутатов</vt:lpstr>
      <vt:lpstr>Принято 116 решений</vt:lpstr>
      <vt:lpstr>  </vt:lpstr>
      <vt:lpstr>Презентация PowerPoint</vt:lpstr>
      <vt:lpstr>В 2018 году на территории муниципального округа Северное Медведково вступили в силу  19  нормативных правовых актов, подлежащих официальному опубликованию </vt:lpstr>
      <vt:lpstr>Публичные слушания</vt:lpstr>
      <vt:lpstr>Аппарат Совета депутатов</vt:lpstr>
      <vt:lpstr>1. Руководит аппаратом Совета депутатов  на принципах единоначалия  2. Организует работу по выполнению полномочий аппарата Совета депутатов в соответствии с Уставом муниципального округа</vt:lpstr>
      <vt:lpstr>Комиссии аппарата Совета депутатов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делопроизводства Работа с письмами и обращениями граждан </vt:lpstr>
      <vt:lpstr>Кадровая работа</vt:lpstr>
      <vt:lpstr>Охрана труда</vt:lpstr>
      <vt:lpstr>Презентация PowerPoint</vt:lpstr>
      <vt:lpstr>Аппарат Совета депутатов  Местные и городские  праздничные мероприятия</vt:lpstr>
      <vt:lpstr>Аппарат Совета депутатов  Местные и городские  праздничные мероприятия</vt:lpstr>
      <vt:lpstr>Аппарат Совета депутатов Местные и городские  праздничные мероприятия</vt:lpstr>
      <vt:lpstr>Аппарат Совета депутатов  Местные и городские  праздничные мероприятия</vt:lpstr>
      <vt:lpstr>Презентация PowerPoint</vt:lpstr>
      <vt:lpstr>Взаимодействие с государственными органами, организациями, жителями</vt:lpstr>
      <vt:lpstr>Противодействие коррупции</vt:lpstr>
      <vt:lpstr>Презентация PowerPoint</vt:lpstr>
      <vt:lpstr>В целях повышения уровня безопасности установлены  4 видеодомофона,  2  камеры наружного видеонаблюдения  </vt:lpstr>
      <vt:lpstr>Организована работа депутатов с  планшетными компьютерами:  на 15 электронных планшетах заведены  аккаунты, связанные с облачным хранилищем, что позволяет обеспечивать оперативный доступ к актуальным документам Совета депутатов</vt:lpstr>
      <vt:lpstr>Хочу поблагодарить за совместную работу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результатах деятельности главы муниципального округа Северное Медведково, аппарата совета депутатов муниципального округа Северное Медведково в 2019 году</dc:title>
  <dc:creator>hp</dc:creator>
  <cp:lastModifiedBy>hp</cp:lastModifiedBy>
  <cp:revision>103</cp:revision>
  <cp:lastPrinted>2019-02-18T09:02:36Z</cp:lastPrinted>
  <dcterms:created xsi:type="dcterms:W3CDTF">2019-01-30T08:09:34Z</dcterms:created>
  <dcterms:modified xsi:type="dcterms:W3CDTF">2019-02-20T11:40:12Z</dcterms:modified>
</cp:coreProperties>
</file>